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65" r:id="rId3"/>
    <p:sldId id="267" r:id="rId4"/>
    <p:sldId id="271" r:id="rId5"/>
    <p:sldId id="272" r:id="rId6"/>
    <p:sldId id="270" r:id="rId7"/>
    <p:sldId id="269" r:id="rId8"/>
  </p:sldIdLst>
  <p:sldSz cx="20104100" cy="11309350"/>
  <p:notesSz cx="20104100" cy="11309350"/>
  <p:defaultTextStyle>
    <a:defPPr>
      <a:defRPr kern="0"/>
    </a:def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0075"/>
    <a:srgbClr val="005FBF"/>
    <a:srgbClr val="0D86A1"/>
    <a:srgbClr val="CA498F"/>
    <a:srgbClr val="41B6E6"/>
    <a:srgbClr val="AAC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494"/>
    <p:restoredTop sz="94701"/>
  </p:normalViewPr>
  <p:slideViewPr>
    <p:cSldViewPr>
      <p:cViewPr varScale="1">
        <p:scale>
          <a:sx n="42" d="100"/>
          <a:sy n="42" d="100"/>
        </p:scale>
        <p:origin x="87" y="17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1" i="0" u="none" strike="noStrike" kern="1200" baseline="0">
                <a:solidFill>
                  <a:schemeClr val="dk1">
                    <a:lumMod val="65000"/>
                    <a:lumOff val="35000"/>
                  </a:schemeClr>
                </a:solidFill>
                <a:effectLst/>
                <a:latin typeface="+mn-lt"/>
                <a:ea typeface="+mn-ea"/>
                <a:cs typeface="+mn-cs"/>
              </a:defRPr>
            </a:pPr>
            <a:r>
              <a:rPr lang="en-GB" sz="2800" b="1" i="0" baseline="0" dirty="0">
                <a:latin typeface="Arial" panose="020B0604020202020204" pitchFamily="34" charset="0"/>
                <a:cs typeface="Arial" panose="020B0604020202020204" pitchFamily="34" charset="0"/>
              </a:rPr>
              <a:t>Number of patients managed through AO MDT per month*</a:t>
            </a:r>
          </a:p>
        </c:rich>
      </c:tx>
      <c:layout>
        <c:manualLayout>
          <c:xMode val="edge"/>
          <c:yMode val="edge"/>
          <c:x val="0.13505555555555557"/>
          <c:y val="1.8518518518518517E-2"/>
        </c:manualLayout>
      </c:layout>
      <c:overlay val="0"/>
      <c:spPr>
        <a:noFill/>
        <a:ln>
          <a:noFill/>
        </a:ln>
        <a:effectLst/>
      </c:spPr>
      <c:txPr>
        <a:bodyPr rot="0" spcFirstLastPara="1" vertOverflow="ellipsis" vert="horz" wrap="square" anchor="ctr" anchorCtr="1"/>
        <a:lstStyle/>
        <a:p>
          <a:pPr>
            <a:defRPr b="1" i="0" u="none" strike="noStrike" kern="1200" baseline="0">
              <a:solidFill>
                <a:schemeClr val="dk1">
                  <a:lumMod val="65000"/>
                  <a:lumOff val="35000"/>
                </a:schemeClr>
              </a:solidFill>
              <a:effectLst/>
              <a:latin typeface="+mn-lt"/>
              <a:ea typeface="+mn-ea"/>
              <a:cs typeface="+mn-cs"/>
            </a:defRPr>
          </a:pPr>
          <a:endParaRPr lang="en-US"/>
        </a:p>
      </c:txPr>
    </c:title>
    <c:autoTitleDeleted val="0"/>
    <c:plotArea>
      <c:layout>
        <c:manualLayout>
          <c:layoutTarget val="inner"/>
          <c:xMode val="edge"/>
          <c:yMode val="edge"/>
          <c:x val="1.2571939085490423E-2"/>
          <c:y val="0.30194985333339019"/>
          <c:w val="0.93085433502980264"/>
          <c:h val="0.53438906759267291"/>
        </c:manualLayout>
      </c:layout>
      <c:barChart>
        <c:barDir val="col"/>
        <c:grouping val="clustered"/>
        <c:varyColors val="0"/>
        <c:ser>
          <c:idx val="0"/>
          <c:order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dLbl>
              <c:idx val="3"/>
              <c:layout/>
              <c:tx>
                <c:rich>
                  <a:bodyPr/>
                  <a:lstStyle/>
                  <a:p>
                    <a:fld id="{44D7229D-9A93-4BB8-81AE-61DA5AD937E5}" type="VALUE">
                      <a:rPr lang="en-US" smtClean="0"/>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0-1F7F-4EAF-8B81-4F74BA585077}"/>
                </c:ext>
              </c:extLst>
            </c:dLbl>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Sheet1!$B$4:$E$4</c:f>
              <c:strCache>
                <c:ptCount val="4"/>
                <c:pt idx="0">
                  <c:v>MRI (23/24)</c:v>
                </c:pt>
                <c:pt idx="1">
                  <c:v>NMGH (23/24)</c:v>
                </c:pt>
                <c:pt idx="2">
                  <c:v>WTWA (23/24)</c:v>
                </c:pt>
                <c:pt idx="3">
                  <c:v>East and Mid Cheshire (24/25)</c:v>
                </c:pt>
              </c:strCache>
            </c:strRef>
          </c:cat>
          <c:val>
            <c:numRef>
              <c:f>Sheet1!$B$5:$E$5</c:f>
              <c:numCache>
                <c:formatCode>General</c:formatCode>
                <c:ptCount val="4"/>
                <c:pt idx="0">
                  <c:v>71</c:v>
                </c:pt>
                <c:pt idx="1">
                  <c:v>63</c:v>
                </c:pt>
                <c:pt idx="2">
                  <c:v>89</c:v>
                </c:pt>
                <c:pt idx="3">
                  <c:v>33</c:v>
                </c:pt>
              </c:numCache>
            </c:numRef>
          </c:val>
          <c:extLst>
            <c:ext xmlns:c16="http://schemas.microsoft.com/office/drawing/2014/chart" uri="{C3380CC4-5D6E-409C-BE32-E72D297353CC}">
              <c16:uniqueId val="{00000001-1F7F-4EAF-8B81-4F74BA585077}"/>
            </c:ext>
          </c:extLst>
        </c:ser>
        <c:dLbls>
          <c:dLblPos val="inEnd"/>
          <c:showLegendKey val="0"/>
          <c:showVal val="1"/>
          <c:showCatName val="0"/>
          <c:showSerName val="0"/>
          <c:showPercent val="0"/>
          <c:showBubbleSize val="0"/>
        </c:dLbls>
        <c:gapWidth val="41"/>
        <c:axId val="606280975"/>
        <c:axId val="605267247"/>
      </c:barChart>
      <c:catAx>
        <c:axId val="606280975"/>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200" b="1" i="0" u="none" strike="noStrike" kern="1200" baseline="0">
                <a:solidFill>
                  <a:schemeClr val="dk1">
                    <a:lumMod val="65000"/>
                    <a:lumOff val="35000"/>
                  </a:schemeClr>
                </a:solidFill>
                <a:effectLst/>
                <a:latin typeface="+mn-lt"/>
                <a:ea typeface="+mn-ea"/>
                <a:cs typeface="+mn-cs"/>
              </a:defRPr>
            </a:pPr>
            <a:endParaRPr lang="en-US"/>
          </a:p>
        </c:txPr>
        <c:crossAx val="605267247"/>
        <c:crosses val="autoZero"/>
        <c:auto val="1"/>
        <c:lblAlgn val="ctr"/>
        <c:lblOffset val="100"/>
        <c:noMultiLvlLbl val="0"/>
      </c:catAx>
      <c:valAx>
        <c:axId val="605267247"/>
        <c:scaling>
          <c:orientation val="minMax"/>
        </c:scaling>
        <c:delete val="1"/>
        <c:axPos val="l"/>
        <c:numFmt formatCode="General" sourceLinked="1"/>
        <c:majorTickMark val="none"/>
        <c:minorTickMark val="none"/>
        <c:tickLblPos val="nextTo"/>
        <c:crossAx val="606280975"/>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19050" cap="flat" cmpd="sng" algn="ctr">
      <a:solidFill>
        <a:schemeClr val="tx1">
          <a:lumMod val="75000"/>
          <a:lumOff val="25000"/>
        </a:schemeClr>
      </a:solid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cdr:x>
      <cdr:y>0.87163</cdr:y>
    </cdr:from>
    <cdr:to>
      <cdr:x>1</cdr:x>
      <cdr:y>1</cdr:y>
    </cdr:to>
    <cdr:sp macro="" textlink="">
      <cdr:nvSpPr>
        <cdr:cNvPr id="2" name="TextBox 1">
          <a:extLst xmlns:a="http://schemas.openxmlformats.org/drawingml/2006/main">
            <a:ext uri="{FF2B5EF4-FFF2-40B4-BE49-F238E27FC236}">
              <a16:creationId xmlns:a16="http://schemas.microsoft.com/office/drawing/2014/main" id="{AAB8A5A7-0876-3086-F84E-1C2E5B69E482}"/>
            </a:ext>
          </a:extLst>
        </cdr:cNvPr>
        <cdr:cNvSpPr txBox="1"/>
      </cdr:nvSpPr>
      <cdr:spPr>
        <a:xfrm xmlns:a="http://schemas.openxmlformats.org/drawingml/2006/main">
          <a:off x="-15136" y="6977446"/>
          <a:ext cx="8424936" cy="8640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cdr:x>
      <cdr:y>0.81814</cdr:y>
    </cdr:from>
    <cdr:to>
      <cdr:x>0.98517</cdr:x>
      <cdr:y>1</cdr:y>
    </cdr:to>
    <cdr:sp macro="" textlink="">
      <cdr:nvSpPr>
        <cdr:cNvPr id="3" name="TextBox 2">
          <a:extLst xmlns:a="http://schemas.openxmlformats.org/drawingml/2006/main">
            <a:ext uri="{FF2B5EF4-FFF2-40B4-BE49-F238E27FC236}">
              <a16:creationId xmlns:a16="http://schemas.microsoft.com/office/drawing/2014/main" id="{50E44635-0BA3-BAA7-28E3-11738B8B9698}"/>
            </a:ext>
          </a:extLst>
        </cdr:cNvPr>
        <cdr:cNvSpPr txBox="1"/>
      </cdr:nvSpPr>
      <cdr:spPr>
        <a:xfrm xmlns:a="http://schemas.openxmlformats.org/drawingml/2006/main">
          <a:off x="-15136" y="6905438"/>
          <a:ext cx="8280920" cy="12241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EDD1F04B-C8C6-9D45-B1A6-46057E2ECD18}" type="datetimeFigureOut">
              <a:rPr lang="en-US" smtClean="0"/>
              <a:t>3/25/2025</a:t>
            </a:fld>
            <a:endParaRPr lang="en-US" dirty="0"/>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1771FF8-18B3-9E4A-8230-F6F630E30335}" type="slidenum">
              <a:rPr lang="en-US" smtClean="0"/>
              <a:t>‹#›</a:t>
            </a:fld>
            <a:endParaRPr lang="en-US" dirty="0"/>
          </a:p>
        </p:txBody>
      </p:sp>
    </p:spTree>
    <p:extLst>
      <p:ext uri="{BB962C8B-B14F-4D97-AF65-F5344CB8AC3E}">
        <p14:creationId xmlns:p14="http://schemas.microsoft.com/office/powerpoint/2010/main" val="3909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7.emf"/><Relationship Id="rId5" Type="http://schemas.openxmlformats.org/officeDocument/2006/relationships/image" Target="../media/image11.sv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emf"/><Relationship Id="rId5" Type="http://schemas.openxmlformats.org/officeDocument/2006/relationships/image" Target="../media/image14.sv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2168" y="20878"/>
            <a:ext cx="8305019" cy="11317184"/>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13505726" y="8191633"/>
            <a:ext cx="5081270" cy="3117215"/>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6555824" y="0"/>
            <a:ext cx="4318000" cy="2501265"/>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dirty="0"/>
          </a:p>
        </p:txBody>
      </p:sp>
      <p:sp>
        <p:nvSpPr>
          <p:cNvPr id="93" name="object 37">
            <a:extLst>
              <a:ext uri="{FF2B5EF4-FFF2-40B4-BE49-F238E27FC236}">
                <a16:creationId xmlns:a16="http://schemas.microsoft.com/office/drawing/2014/main" id="{23EBAA6C-6051-6163-5EB0-31FEDD5EE7F8}"/>
              </a:ext>
            </a:extLst>
          </p:cNvPr>
          <p:cNvSpPr/>
          <p:nvPr userDrawn="1"/>
        </p:nvSpPr>
        <p:spPr>
          <a:xfrm>
            <a:off x="16877317" y="7942642"/>
            <a:ext cx="2686050" cy="2632710"/>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dirty="0"/>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5079133" y="634233"/>
            <a:ext cx="4388331" cy="1571131"/>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9366250" y="3521075"/>
            <a:ext cx="9829800" cy="3117215"/>
          </a:xfrm>
          <a:prstGeom prst="rect">
            <a:avLst/>
          </a:prstGeom>
        </p:spPr>
        <p:txBody>
          <a:bodyPr/>
          <a:lstStyle>
            <a:lvl1pPr>
              <a:defRPr sz="9600"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9366250" y="6784432"/>
            <a:ext cx="9829800" cy="1689644"/>
          </a:xfrm>
          <a:prstGeom prst="rect">
            <a:avLst/>
          </a:prstGeom>
        </p:spPr>
        <p:txBody>
          <a:bodyPr/>
          <a:lstStyle>
            <a:lvl1pPr>
              <a:defRPr sz="5200"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667005" y="9286314"/>
            <a:ext cx="2620372" cy="13837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806218" y="10061411"/>
            <a:ext cx="3489334" cy="504825"/>
          </a:xfrm>
          <a:prstGeom prst="rect">
            <a:avLst/>
          </a:prstGeom>
        </p:spPr>
        <p:txBody>
          <a:bodyPr vert="horz" wrap="square" lIns="0" tIns="11430" rIns="0" bIns="0" rtlCol="0">
            <a:spAutoFit/>
          </a:bodyPr>
          <a:lstStyle/>
          <a:p>
            <a:pPr marL="12700">
              <a:lnSpc>
                <a:spcPct val="100000"/>
              </a:lnSpc>
              <a:spcBef>
                <a:spcPts val="90"/>
              </a:spcBef>
            </a:pPr>
            <a:r>
              <a:rPr sz="3150" b="1" spc="-20" dirty="0">
                <a:solidFill>
                  <a:srgbClr val="FFFFFF"/>
                </a:solidFill>
                <a:latin typeface="Arial"/>
                <a:cs typeface="Arial"/>
              </a:rPr>
              <a:t>gmcancer.org.uk</a:t>
            </a:r>
            <a:endParaRPr sz="315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11029872" y="0"/>
            <a:ext cx="9074785" cy="5645785"/>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dirty="0"/>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806217" y="3482703"/>
            <a:ext cx="12598633" cy="3117215"/>
          </a:xfrm>
          <a:prstGeom prst="rect">
            <a:avLst/>
          </a:prstGeom>
        </p:spPr>
        <p:txBody>
          <a:bodyPr/>
          <a:lstStyle>
            <a:lvl1pPr>
              <a:defRPr sz="9600"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806217" y="6836773"/>
            <a:ext cx="12598633" cy="1689644"/>
          </a:xfrm>
          <a:prstGeom prst="rect">
            <a:avLst/>
          </a:prstGeom>
        </p:spPr>
        <p:txBody>
          <a:bodyPr/>
          <a:lstStyle>
            <a:lvl1pPr>
              <a:defRPr sz="5200"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13252111" y="6119495"/>
            <a:ext cx="6851989" cy="5189220"/>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15919450" y="8550275"/>
            <a:ext cx="3425294" cy="2007009"/>
          </a:xfrm>
          <a:prstGeom prst="rect">
            <a:avLst/>
          </a:prstGeom>
        </p:spPr>
      </p:pic>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rcRect r="18350"/>
          <a:stretch/>
        </p:blipFill>
        <p:spPr>
          <a:xfrm>
            <a:off x="16308845" y="6035675"/>
            <a:ext cx="3795255" cy="4762500"/>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 xmlns:asvg="http://schemas.microsoft.com/office/drawing/2016/SVG/main" r:embed="rId5"/>
              </a:ext>
            </a:extLst>
          </a:blip>
          <a:srcRect t="9900" r="10725"/>
          <a:stretch/>
        </p:blipFill>
        <p:spPr>
          <a:xfrm>
            <a:off x="16056457" y="-1"/>
            <a:ext cx="4047643" cy="4016375"/>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10381448" y="731791"/>
            <a:ext cx="2520952" cy="2575995"/>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835556" y="8474075"/>
            <a:ext cx="3425294" cy="200700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8985250" y="6241429"/>
            <a:ext cx="4232062" cy="4336129"/>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5995650" y="473075"/>
            <a:ext cx="2959100" cy="2667000"/>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6555913"/>
            <a:ext cx="6270986" cy="4752802"/>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835556" y="8474075"/>
            <a:ext cx="3425294" cy="2007009"/>
          </a:xfrm>
          <a:prstGeom prst="rect">
            <a:avLst/>
          </a:prstGeom>
        </p:spPr>
      </p:pic>
    </p:spTree>
    <p:extLst>
      <p:ext uri="{BB962C8B-B14F-4D97-AF65-F5344CB8AC3E}">
        <p14:creationId xmlns:p14="http://schemas.microsoft.com/office/powerpoint/2010/main" val="110552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35584"/>
          <a:stretch/>
        </p:blipFill>
        <p:spPr>
          <a:xfrm>
            <a:off x="9066551" y="-1"/>
            <a:ext cx="3048000" cy="2454276"/>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dirty="0"/>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15614650" y="6950075"/>
            <a:ext cx="4489450" cy="4359275"/>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11701463" y="0"/>
            <a:ext cx="8402637" cy="1130935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 xmlns:asvg="http://schemas.microsoft.com/office/drawing/2016/SVG/main" r:embed="rId5"/>
              </a:ext>
            </a:extLst>
          </a:blip>
          <a:srcRect b="38254"/>
          <a:stretch/>
        </p:blipFill>
        <p:spPr>
          <a:xfrm>
            <a:off x="377972" y="10177394"/>
            <a:ext cx="2031784" cy="735081"/>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908051"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908050" y="2088771"/>
            <a:ext cx="8605501"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dirty="0"/>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rcRect b="38254"/>
          <a:stretch/>
        </p:blipFill>
        <p:spPr>
          <a:xfrm>
            <a:off x="377972" y="10177394"/>
            <a:ext cx="2031784" cy="735081"/>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888550" y="2088771"/>
            <a:ext cx="8000999"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9842953" y="2088771"/>
            <a:ext cx="8015402"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908051" y="3663221"/>
            <a:ext cx="8000999"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908051"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9862455" y="3663221"/>
            <a:ext cx="7995900"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9862455"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2589404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1125665" y="7187356"/>
            <a:ext cx="2444050" cy="2394675"/>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6577744" y="6166201"/>
            <a:ext cx="2444050" cy="2504150"/>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 xmlns:asvg="http://schemas.microsoft.com/office/drawing/2016/SVG/main" r:embed="rId7"/>
              </a:ext>
            </a:extLst>
          </a:blip>
          <a:srcRect l="-7941" t="-6650" r="-1" b="1"/>
          <a:stretch/>
        </p:blipFill>
        <p:spPr>
          <a:xfrm>
            <a:off x="377973" y="168276"/>
            <a:ext cx="3787582" cy="3834338"/>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1136650" y="930275"/>
            <a:ext cx="7463979" cy="8428083"/>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dirty="0"/>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 xmlns:asvg="http://schemas.microsoft.com/office/drawing/2016/SVG/main" r:embed="rId9"/>
              </a:ext>
            </a:extLst>
          </a:blip>
          <a:srcRect b="38254"/>
          <a:stretch/>
        </p:blipFill>
        <p:spPr>
          <a:xfrm>
            <a:off x="377972" y="10177394"/>
            <a:ext cx="2031784" cy="735081"/>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9842953" y="2088771"/>
            <a:ext cx="68189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rcRect t="22500" r="28064"/>
          <a:stretch/>
        </p:blipFill>
        <p:spPr>
          <a:xfrm>
            <a:off x="14664873" y="0"/>
            <a:ext cx="5439228" cy="7683924"/>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9842953"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268005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dirty="0"/>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rcRect b="38254"/>
          <a:stretch/>
        </p:blipFill>
        <p:spPr>
          <a:xfrm>
            <a:off x="377972" y="10177394"/>
            <a:ext cx="2031784" cy="735081"/>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191232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dirty="0"/>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 xmlns:asvg="http://schemas.microsoft.com/office/drawing/2016/SVG/main" r:embed="rId3"/>
              </a:ext>
            </a:extLst>
          </a:blip>
          <a:srcRect b="38254"/>
          <a:stretch/>
        </p:blipFill>
        <p:spPr>
          <a:xfrm>
            <a:off x="377972" y="10177394"/>
            <a:ext cx="2031784" cy="735081"/>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t="36061" r="26706" b="-3850"/>
          <a:stretch/>
        </p:blipFill>
        <p:spPr>
          <a:xfrm>
            <a:off x="14395451" y="-1"/>
            <a:ext cx="5708650" cy="5883275"/>
          </a:xfrm>
          <a:prstGeom prst="rect">
            <a:avLst/>
          </a:prstGeom>
        </p:spPr>
      </p:pic>
    </p:spTree>
    <p:extLst>
      <p:ext uri="{BB962C8B-B14F-4D97-AF65-F5344CB8AC3E}">
        <p14:creationId xmlns:p14="http://schemas.microsoft.com/office/powerpoint/2010/main" val="2138787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5" r:id="rId5"/>
    <p:sldLayoutId id="2147483667" r:id="rId6"/>
    <p:sldLayoutId id="2147483668" r:id="rId7"/>
    <p:sldLayoutId id="2147483669" r:id="rId8"/>
    <p:sldLayoutId id="2147483670"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1381822" y="2774355"/>
            <a:ext cx="17929992" cy="2016224"/>
          </a:xfrm>
          <a:ln>
            <a:noFill/>
          </a:ln>
        </p:spPr>
        <p:txBody>
          <a:bodyPr/>
          <a:lstStyle/>
          <a:p>
            <a:r>
              <a:rPr lang="en-US" sz="4400" dirty="0">
                <a:solidFill>
                  <a:srgbClr val="005FBF"/>
                </a:solidFill>
              </a:rPr>
              <a:t>Greater Manchester Acute Oncology 5 Year Transformation Plan </a:t>
            </a:r>
          </a:p>
          <a:p>
            <a:endParaRPr lang="en-US" sz="800" dirty="0">
              <a:solidFill>
                <a:srgbClr val="005FBF"/>
              </a:solidFill>
            </a:endParaRPr>
          </a:p>
          <a:p>
            <a:r>
              <a:rPr lang="en-US" sz="4400" dirty="0">
                <a:solidFill>
                  <a:srgbClr val="005FBF"/>
                </a:solidFill>
              </a:rPr>
              <a:t>Phase One: System Wide </a:t>
            </a:r>
            <a:r>
              <a:rPr lang="en-US" sz="4400">
                <a:solidFill>
                  <a:srgbClr val="005FBF"/>
                </a:solidFill>
              </a:rPr>
              <a:t>Daily </a:t>
            </a:r>
            <a:r>
              <a:rPr lang="en-US" sz="4400" smtClean="0">
                <a:solidFill>
                  <a:srgbClr val="005FBF"/>
                </a:solidFill>
              </a:rPr>
              <a:t>Virtual </a:t>
            </a:r>
            <a:r>
              <a:rPr lang="en-US" sz="4400" dirty="0">
                <a:solidFill>
                  <a:srgbClr val="005FBF"/>
                </a:solidFill>
              </a:rPr>
              <a:t>Acute Oncology MDM</a:t>
            </a:r>
          </a:p>
        </p:txBody>
      </p:sp>
      <p:sp>
        <p:nvSpPr>
          <p:cNvPr id="2" name="Text Placeholder 6">
            <a:extLst>
              <a:ext uri="{FF2B5EF4-FFF2-40B4-BE49-F238E27FC236}">
                <a16:creationId xmlns:a16="http://schemas.microsoft.com/office/drawing/2014/main" id="{9AB7C62B-D49F-9C7C-30A2-117FEA1DBECE}"/>
              </a:ext>
            </a:extLst>
          </p:cNvPr>
          <p:cNvSpPr txBox="1">
            <a:spLocks/>
          </p:cNvSpPr>
          <p:nvPr/>
        </p:nvSpPr>
        <p:spPr>
          <a:xfrm>
            <a:off x="1381822" y="4934595"/>
            <a:ext cx="16777864" cy="1689644"/>
          </a:xfrm>
          <a:prstGeom prst="rect">
            <a:avLst/>
          </a:prstGeom>
        </p:spPr>
        <p:txBody>
          <a:bodyPr/>
          <a:lstStyle>
            <a:lvl1pPr marL="0" eaLnBrk="1" hangingPunct="1">
              <a:defRPr sz="5200" b="0">
                <a:latin typeface="Arial" panose="020B0604020202020204" pitchFamily="34" charset="0"/>
                <a:ea typeface="+mn-ea"/>
                <a:cs typeface="Arial" panose="020B0604020202020204" pitchFamily="34" charset="0"/>
              </a:defRPr>
            </a:lvl1pPr>
            <a:lvl2pPr marL="457200" eaLnBrk="1" hangingPunct="1">
              <a:defRPr>
                <a:latin typeface="Arial" panose="020B0604020202020204" pitchFamily="34" charset="0"/>
                <a:ea typeface="+mn-ea"/>
                <a:cs typeface="Arial" panose="020B0604020202020204" pitchFamily="34" charset="0"/>
              </a:defRPr>
            </a:lvl2pPr>
            <a:lvl3pPr marL="914400" eaLnBrk="1" hangingPunct="1">
              <a:defRPr>
                <a:latin typeface="Arial" panose="020B0604020202020204" pitchFamily="34" charset="0"/>
                <a:ea typeface="+mn-ea"/>
                <a:cs typeface="Arial" panose="020B0604020202020204" pitchFamily="34" charset="0"/>
              </a:defRPr>
            </a:lvl3pPr>
            <a:lvl4pPr marL="1371600" eaLnBrk="1" hangingPunct="1">
              <a:defRPr>
                <a:latin typeface="Arial" panose="020B0604020202020204" pitchFamily="34" charset="0"/>
                <a:ea typeface="+mn-ea"/>
                <a:cs typeface="Arial" panose="020B0604020202020204" pitchFamily="34" charset="0"/>
              </a:defRPr>
            </a:lvl4pPr>
            <a:lvl5pPr marL="1828800" eaLnBrk="1" hangingPunct="1">
              <a:defRPr>
                <a:latin typeface="Arial" panose="020B0604020202020204" pitchFamily="34" charset="0"/>
                <a:ea typeface="+mn-ea"/>
                <a:cs typeface="Arial" panose="020B0604020202020204" pitchFamily="34" charset="0"/>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R="0" algn="l" rtl="0"/>
            <a:r>
              <a:rPr lang="en-GB" sz="2000" b="1" i="0" u="none" strike="noStrike" baseline="0" dirty="0"/>
              <a:t>Dr Caroline Wilson PhD FRCP</a:t>
            </a:r>
          </a:p>
          <a:p>
            <a:pPr marR="0" algn="l" rtl="0"/>
            <a:r>
              <a:rPr lang="en-GB" sz="2000" b="0" i="0" u="none" strike="noStrike" baseline="0" dirty="0"/>
              <a:t>Acute Oncology and Medical </a:t>
            </a:r>
            <a:r>
              <a:rPr lang="en-GB" sz="2000" dirty="0"/>
              <a:t>O</a:t>
            </a:r>
            <a:r>
              <a:rPr lang="en-GB" sz="2000" b="0" i="0" u="none" strike="noStrike" baseline="0" dirty="0"/>
              <a:t>ncology Consultant, The Christie NHS Foundation Trust, Greater Manchester Cancer Alliance Acute Oncology Clinical </a:t>
            </a:r>
            <a:r>
              <a:rPr lang="en-GB" sz="2000" dirty="0"/>
              <a:t>L</a:t>
            </a:r>
            <a:r>
              <a:rPr lang="en-GB" sz="2000" b="0" i="0" u="none" strike="noStrike" baseline="0" dirty="0"/>
              <a:t>ead </a:t>
            </a:r>
          </a:p>
          <a:p>
            <a:endParaRPr lang="en-US" sz="800" dirty="0">
              <a:solidFill>
                <a:schemeClr val="tx1">
                  <a:lumMod val="75000"/>
                  <a:lumOff val="25000"/>
                </a:schemeClr>
              </a:solidFill>
            </a:endParaRPr>
          </a:p>
          <a:p>
            <a:r>
              <a:rPr lang="en-US" sz="2000" b="1" dirty="0">
                <a:solidFill>
                  <a:schemeClr val="tx1">
                    <a:lumMod val="75000"/>
                    <a:lumOff val="25000"/>
                  </a:schemeClr>
                </a:solidFill>
              </a:rPr>
              <a:t>Louise Farnworth</a:t>
            </a:r>
          </a:p>
          <a:p>
            <a:r>
              <a:rPr lang="en-US" sz="2000" dirty="0">
                <a:solidFill>
                  <a:schemeClr val="tx1">
                    <a:lumMod val="75000"/>
                    <a:lumOff val="25000"/>
                  </a:schemeClr>
                </a:solidFill>
              </a:rPr>
              <a:t>Acute Oncology Pathway Manager, Greater Manchester Cancer Alliance</a:t>
            </a:r>
          </a:p>
          <a:p>
            <a:endParaRPr lang="en-US" sz="800" dirty="0">
              <a:solidFill>
                <a:schemeClr val="tx1">
                  <a:lumMod val="75000"/>
                  <a:lumOff val="25000"/>
                </a:schemeClr>
              </a:solidFill>
            </a:endParaRPr>
          </a:p>
          <a:p>
            <a:r>
              <a:rPr lang="en-US" sz="2000" b="1" dirty="0">
                <a:solidFill>
                  <a:schemeClr val="tx1">
                    <a:lumMod val="75000"/>
                    <a:lumOff val="25000"/>
                  </a:schemeClr>
                </a:solidFill>
              </a:rPr>
              <a:t>Susan Todd</a:t>
            </a:r>
          </a:p>
          <a:p>
            <a:r>
              <a:rPr lang="en-US" sz="2000" dirty="0" err="1">
                <a:solidFill>
                  <a:schemeClr val="tx1">
                    <a:lumMod val="75000"/>
                    <a:lumOff val="25000"/>
                  </a:schemeClr>
                </a:solidFill>
              </a:rPr>
              <a:t>Programme</a:t>
            </a:r>
            <a:r>
              <a:rPr lang="en-US" sz="2000" dirty="0">
                <a:solidFill>
                  <a:schemeClr val="tx1">
                    <a:lumMod val="75000"/>
                    <a:lumOff val="25000"/>
                  </a:schemeClr>
                </a:solidFill>
              </a:rPr>
              <a:t> Director for Transformation, Greater Manchester Cancer Alliance</a:t>
            </a:r>
          </a:p>
          <a:p>
            <a:endParaRPr lang="en-US" sz="800" dirty="0">
              <a:solidFill>
                <a:schemeClr val="tx1">
                  <a:lumMod val="75000"/>
                  <a:lumOff val="25000"/>
                </a:schemeClr>
              </a:solidFill>
            </a:endParaRPr>
          </a:p>
          <a:p>
            <a:r>
              <a:rPr lang="en-US" sz="2000" b="1" dirty="0">
                <a:solidFill>
                  <a:schemeClr val="tx1">
                    <a:lumMod val="75000"/>
                    <a:lumOff val="25000"/>
                  </a:schemeClr>
                </a:solidFill>
              </a:rPr>
              <a:t>Miss Clare Garnsey MBChB, FRCS</a:t>
            </a:r>
          </a:p>
          <a:p>
            <a:r>
              <a:rPr lang="en-US" sz="2000" dirty="0">
                <a:solidFill>
                  <a:schemeClr val="tx1">
                    <a:lumMod val="75000"/>
                    <a:lumOff val="25000"/>
                  </a:schemeClr>
                </a:solidFill>
              </a:rPr>
              <a:t>Consultant Oncoplastic Breast Surgeon, Bolton NHS Foundation Trust, Associate Medical Director, Greater Manchester Cancer Alliance</a:t>
            </a:r>
          </a:p>
          <a:p>
            <a:endParaRPr lang="en-US" sz="2000" dirty="0">
              <a:solidFill>
                <a:schemeClr val="tx1">
                  <a:lumMod val="75000"/>
                  <a:lumOff val="25000"/>
                </a:schemeClr>
              </a:solidFill>
            </a:endParaRPr>
          </a:p>
          <a:p>
            <a:endParaRPr lang="en-US" sz="2000" dirty="0">
              <a:solidFill>
                <a:schemeClr val="tx1">
                  <a:lumMod val="75000"/>
                  <a:lumOff val="25000"/>
                </a:schemeClr>
              </a:solidFill>
            </a:endParaRPr>
          </a:p>
          <a:p>
            <a:endParaRPr lang="en-US" sz="1800" dirty="0">
              <a:solidFill>
                <a:srgbClr val="CA498F"/>
              </a:solidFill>
            </a:endParaRP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72E2CCE-4932-7634-0A3C-CFD4A0A1DBDC}"/>
              </a:ext>
            </a:extLst>
          </p:cNvPr>
          <p:cNvSpPr/>
          <p:nvPr/>
        </p:nvSpPr>
        <p:spPr>
          <a:xfrm>
            <a:off x="15596666" y="0"/>
            <a:ext cx="4507434" cy="6556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ounded Rectangle 7">
            <a:extLst>
              <a:ext uri="{FF2B5EF4-FFF2-40B4-BE49-F238E27FC236}">
                <a16:creationId xmlns:a16="http://schemas.microsoft.com/office/drawing/2014/main" id="{A6C76247-4593-E235-B0A5-37E3D8358465}"/>
              </a:ext>
            </a:extLst>
          </p:cNvPr>
          <p:cNvSpPr/>
          <p:nvPr/>
        </p:nvSpPr>
        <p:spPr>
          <a:xfrm>
            <a:off x="779309" y="7147050"/>
            <a:ext cx="9072000" cy="1044821"/>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2400" b="1" dirty="0">
                <a:solidFill>
                  <a:schemeClr val="tx1"/>
                </a:solidFill>
                <a:latin typeface="Arial" panose="020B0604020202020204" pitchFamily="34" charset="0"/>
                <a:cs typeface="Arial" panose="020B0604020202020204" pitchFamily="34" charset="0"/>
              </a:rPr>
              <a:t>AOS can significantly reduce length of stay, improve patient satisfaction and be cost-saving</a:t>
            </a:r>
            <a:r>
              <a:rPr lang="en-GB" sz="2400" b="1" baseline="30000" dirty="0">
                <a:solidFill>
                  <a:schemeClr val="tx1"/>
                </a:solidFill>
                <a:latin typeface="Arial" panose="020B0604020202020204" pitchFamily="34" charset="0"/>
                <a:cs typeface="Arial" panose="020B0604020202020204" pitchFamily="34" charset="0"/>
              </a:rPr>
              <a:t>5,6,7</a:t>
            </a:r>
          </a:p>
        </p:txBody>
      </p:sp>
      <p:sp>
        <p:nvSpPr>
          <p:cNvPr id="20" name="Rounded Rectangle 7">
            <a:extLst>
              <a:ext uri="{FF2B5EF4-FFF2-40B4-BE49-F238E27FC236}">
                <a16:creationId xmlns:a16="http://schemas.microsoft.com/office/drawing/2014/main" id="{E6F45E42-1D9B-1BBC-D21C-626D8CA051EE}"/>
              </a:ext>
            </a:extLst>
          </p:cNvPr>
          <p:cNvSpPr/>
          <p:nvPr/>
        </p:nvSpPr>
        <p:spPr>
          <a:xfrm>
            <a:off x="10077696" y="7147050"/>
            <a:ext cx="9072000" cy="1065146"/>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i="1" dirty="0">
                <a:solidFill>
                  <a:schemeClr val="tx1"/>
                </a:solidFill>
                <a:latin typeface="Arial" panose="020B0604020202020204" pitchFamily="34" charset="0"/>
                <a:cs typeface="Arial" panose="020B0604020202020204" pitchFamily="34" charset="0"/>
              </a:rPr>
              <a:t>Many admissions avoidable with timely access to cancer specialists/ SDEC/ ambulatory pathways</a:t>
            </a:r>
          </a:p>
        </p:txBody>
      </p:sp>
      <p:sp>
        <p:nvSpPr>
          <p:cNvPr id="3" name="TextBox 2">
            <a:extLst>
              <a:ext uri="{FF2B5EF4-FFF2-40B4-BE49-F238E27FC236}">
                <a16:creationId xmlns:a16="http://schemas.microsoft.com/office/drawing/2014/main" id="{2B57465C-2A2F-2803-4756-37B67AFD5D34}"/>
              </a:ext>
            </a:extLst>
          </p:cNvPr>
          <p:cNvSpPr txBox="1"/>
          <p:nvPr/>
        </p:nvSpPr>
        <p:spPr>
          <a:xfrm>
            <a:off x="779310" y="377598"/>
            <a:ext cx="15873262" cy="707886"/>
          </a:xfrm>
          <a:prstGeom prst="rect">
            <a:avLst/>
          </a:prstGeom>
          <a:noFill/>
        </p:spPr>
        <p:txBody>
          <a:bodyPr wrap="square" rtlCol="0">
            <a:spAutoFit/>
          </a:bodyPr>
          <a:lstStyle/>
          <a:p>
            <a:r>
              <a:rPr lang="en-GB" sz="4000" b="1" dirty="0">
                <a:solidFill>
                  <a:srgbClr val="005FBF"/>
                </a:solidFill>
                <a:latin typeface="Arial" panose="020B0604020202020204" pitchFamily="34" charset="0"/>
                <a:cs typeface="Arial" panose="020B0604020202020204" pitchFamily="34" charset="0"/>
              </a:rPr>
              <a:t>Acute Oncology (AO) Background</a:t>
            </a:r>
            <a:endParaRPr lang="en-GB" sz="2309" dirty="0">
              <a:solidFill>
                <a:srgbClr val="005FBF"/>
              </a:solidFill>
            </a:endParaRPr>
          </a:p>
        </p:txBody>
      </p:sp>
      <p:sp>
        <p:nvSpPr>
          <p:cNvPr id="8" name="Rounded Rectangle 7"/>
          <p:cNvSpPr/>
          <p:nvPr/>
        </p:nvSpPr>
        <p:spPr>
          <a:xfrm>
            <a:off x="779309" y="4143690"/>
            <a:ext cx="9072000" cy="1368000"/>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2400" b="1" i="1" dirty="0">
                <a:solidFill>
                  <a:schemeClr val="tx1"/>
                </a:solidFill>
                <a:latin typeface="Arial" panose="020B0604020202020204" pitchFamily="34" charset="0"/>
                <a:cs typeface="Arial" panose="020B0604020202020204" pitchFamily="34" charset="0"/>
              </a:rPr>
              <a:t>In 2021/22 in England, 3.5 million doses of SACT were delivered</a:t>
            </a:r>
            <a:r>
              <a:rPr lang="en-GB" sz="2400" b="1" i="1" baseline="30000" dirty="0">
                <a:solidFill>
                  <a:schemeClr val="tx1"/>
                </a:solidFill>
                <a:latin typeface="Arial" panose="020B0604020202020204" pitchFamily="34" charset="0"/>
                <a:cs typeface="Arial" panose="020B0604020202020204" pitchFamily="34" charset="0"/>
              </a:rPr>
              <a:t>2</a:t>
            </a:r>
            <a:r>
              <a:rPr lang="en-GB" sz="2400" b="1" i="1" dirty="0">
                <a:solidFill>
                  <a:schemeClr val="tx1"/>
                </a:solidFill>
                <a:latin typeface="Arial" panose="020B0604020202020204" pitchFamily="34" charset="0"/>
                <a:cs typeface="Arial" panose="020B0604020202020204" pitchFamily="34" charset="0"/>
              </a:rPr>
              <a:t> and this is set to increase by 6-8% per annum, whilst the oncologist workforce shrinks</a:t>
            </a:r>
            <a:r>
              <a:rPr lang="en-GB" sz="2400" b="1" i="1" baseline="30000" dirty="0">
                <a:solidFill>
                  <a:schemeClr val="tx1"/>
                </a:solidFill>
                <a:latin typeface="Arial" panose="020B0604020202020204" pitchFamily="34" charset="0"/>
                <a:cs typeface="Arial" panose="020B0604020202020204" pitchFamily="34" charset="0"/>
              </a:rPr>
              <a:t>3</a:t>
            </a:r>
          </a:p>
        </p:txBody>
      </p:sp>
      <p:sp>
        <p:nvSpPr>
          <p:cNvPr id="11" name="TextBox 10">
            <a:extLst>
              <a:ext uri="{FF2B5EF4-FFF2-40B4-BE49-F238E27FC236}">
                <a16:creationId xmlns:a16="http://schemas.microsoft.com/office/drawing/2014/main" id="{2B57465C-2A2F-2803-4756-37B67AFD5D34}"/>
              </a:ext>
            </a:extLst>
          </p:cNvPr>
          <p:cNvSpPr txBox="1"/>
          <p:nvPr/>
        </p:nvSpPr>
        <p:spPr>
          <a:xfrm>
            <a:off x="782256" y="1339295"/>
            <a:ext cx="18342801" cy="660144"/>
          </a:xfrm>
          <a:prstGeom prst="rect">
            <a:avLst/>
          </a:prstGeom>
          <a:solidFill>
            <a:srgbClr val="005FBF"/>
          </a:solidFill>
        </p:spPr>
        <p:txBody>
          <a:bodyPr wrap="square" tIns="144000" bIns="144000" rtlCol="0">
            <a:spAutoFit/>
          </a:bodyPr>
          <a:lstStyle/>
          <a:p>
            <a:r>
              <a:rPr lang="en-GB" sz="2400" b="1" dirty="0">
                <a:solidFill>
                  <a:schemeClr val="bg1"/>
                </a:solidFill>
                <a:latin typeface="Arial" panose="020B0604020202020204" pitchFamily="34" charset="0"/>
                <a:cs typeface="Arial" panose="020B0604020202020204" pitchFamily="34" charset="0"/>
              </a:rPr>
              <a:t>Acute Oncology – Multiprofessional teams supporting the management of the complications of cancer and its treatments</a:t>
            </a:r>
          </a:p>
        </p:txBody>
      </p:sp>
      <p:sp>
        <p:nvSpPr>
          <p:cNvPr id="12" name="Rounded Rectangle 11"/>
          <p:cNvSpPr/>
          <p:nvPr/>
        </p:nvSpPr>
        <p:spPr>
          <a:xfrm>
            <a:off x="801676" y="5806960"/>
            <a:ext cx="9072000" cy="1044820"/>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2400" b="1" i="1" dirty="0">
                <a:solidFill>
                  <a:schemeClr val="tx1"/>
                </a:solidFill>
                <a:latin typeface="Arial" panose="020B0604020202020204" pitchFamily="34" charset="0"/>
                <a:cs typeface="Arial" panose="020B0604020202020204" pitchFamily="34" charset="0"/>
              </a:rPr>
              <a:t>14.9% of patients are admitted as an unplanned emergency within 30 days of SACT treatment</a:t>
            </a:r>
            <a:r>
              <a:rPr lang="en-GB" sz="2400" b="1" i="1" baseline="30000" dirty="0">
                <a:solidFill>
                  <a:schemeClr val="tx1"/>
                </a:solidFill>
                <a:latin typeface="Arial" panose="020B0604020202020204" pitchFamily="34" charset="0"/>
                <a:cs typeface="Arial" panose="020B0604020202020204" pitchFamily="34" charset="0"/>
              </a:rPr>
              <a:t>2</a:t>
            </a:r>
          </a:p>
        </p:txBody>
      </p:sp>
      <p:sp>
        <p:nvSpPr>
          <p:cNvPr id="13" name="TextBox 12">
            <a:extLst>
              <a:ext uri="{FF2B5EF4-FFF2-40B4-BE49-F238E27FC236}">
                <a16:creationId xmlns:a16="http://schemas.microsoft.com/office/drawing/2014/main" id="{9F3C1983-192E-65C2-0BF7-44FB50BC0D14}"/>
              </a:ext>
            </a:extLst>
          </p:cNvPr>
          <p:cNvSpPr txBox="1"/>
          <p:nvPr/>
        </p:nvSpPr>
        <p:spPr>
          <a:xfrm>
            <a:off x="779309" y="2143281"/>
            <a:ext cx="5832000" cy="1584000"/>
          </a:xfrm>
          <a:prstGeom prst="rect">
            <a:avLst/>
          </a:prstGeom>
          <a:solidFill>
            <a:srgbClr val="005FBF">
              <a:alpha val="5000"/>
            </a:srgbClr>
          </a:solidFill>
          <a:ln w="47625">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1 AO patient</a:t>
            </a:r>
          </a:p>
          <a:p>
            <a:pPr algn="ctr"/>
            <a:r>
              <a:rPr lang="en-GB" sz="2400" b="1" dirty="0">
                <a:latin typeface="Arial" panose="020B0604020202020204" pitchFamily="34" charset="0"/>
                <a:cs typeface="Arial" panose="020B0604020202020204" pitchFamily="34" charset="0"/>
              </a:rPr>
              <a:t>New diagnosis of malignancy through emergency pathways. More likely to present with metastatic disease</a:t>
            </a:r>
            <a:r>
              <a:rPr lang="en-GB" sz="2400" b="1" baseline="30000" dirty="0">
                <a:latin typeface="Arial" panose="020B0604020202020204" pitchFamily="34" charset="0"/>
                <a:cs typeface="Arial" panose="020B0604020202020204" pitchFamily="34" charset="0"/>
              </a:rPr>
              <a:t>1</a:t>
            </a:r>
          </a:p>
        </p:txBody>
      </p:sp>
      <p:sp>
        <p:nvSpPr>
          <p:cNvPr id="14" name="TextBox 13">
            <a:extLst>
              <a:ext uri="{FF2B5EF4-FFF2-40B4-BE49-F238E27FC236}">
                <a16:creationId xmlns:a16="http://schemas.microsoft.com/office/drawing/2014/main" id="{2A709ED5-C076-AE9D-0EEE-7619B14C0E9F}"/>
              </a:ext>
            </a:extLst>
          </p:cNvPr>
          <p:cNvSpPr txBox="1"/>
          <p:nvPr/>
        </p:nvSpPr>
        <p:spPr>
          <a:xfrm>
            <a:off x="2155809" y="8563896"/>
            <a:ext cx="16993887" cy="1885003"/>
          </a:xfrm>
          <a:prstGeom prst="rect">
            <a:avLst/>
          </a:prstGeom>
          <a:noFill/>
        </p:spPr>
        <p:txBody>
          <a:bodyPr wrap="square" rtlCol="0">
            <a:spAutoFit/>
          </a:bodyPr>
          <a:lstStyle/>
          <a:p>
            <a:r>
              <a:rPr lang="en-GB" sz="1600" dirty="0">
                <a:solidFill>
                  <a:schemeClr val="tx1"/>
                </a:solidFill>
                <a:latin typeface="Arial" panose="020B0604020202020204" pitchFamily="34" charset="0"/>
                <a:cs typeface="Arial" panose="020B0604020202020204" pitchFamily="34" charset="0"/>
              </a:rPr>
              <a:t>References; </a:t>
            </a:r>
          </a:p>
          <a:p>
            <a:pPr algn="l">
              <a:buNone/>
            </a:pPr>
            <a:r>
              <a:rPr lang="en-GB" sz="1600" dirty="0">
                <a:solidFill>
                  <a:schemeClr val="tx1"/>
                </a:solidFill>
                <a:latin typeface="Arial" panose="020B0604020202020204" pitchFamily="34" charset="0"/>
                <a:cs typeface="Arial" panose="020B0604020202020204" pitchFamily="34" charset="0"/>
              </a:rPr>
              <a:t>1. Cancer Patients in Crisis: A joint working party report from the Royal College of Physicians and Royal College of Radiologists (2013). 2. </a:t>
            </a:r>
            <a:r>
              <a:rPr lang="en-US" sz="1600" dirty="0">
                <a:solidFill>
                  <a:schemeClr val="tx1"/>
                </a:solidFill>
                <a:latin typeface="Arial" panose="020B0604020202020204" pitchFamily="34" charset="0"/>
                <a:ea typeface="ＭＳ Ｐゴシック" charset="0"/>
                <a:cs typeface="Arial" panose="020B0604020202020204" pitchFamily="34" charset="0"/>
              </a:rPr>
              <a:t>Data from SACT Clinical Reference Group Specialist Services Quality Dashboard</a:t>
            </a:r>
            <a:r>
              <a:rPr lang="en-GB" sz="1600" dirty="0">
                <a:solidFill>
                  <a:schemeClr val="tx1"/>
                </a:solidFill>
                <a:latin typeface="Arial" panose="020B0604020202020204" pitchFamily="34" charset="0"/>
                <a:cs typeface="Arial" panose="020B0604020202020204" pitchFamily="34" charset="0"/>
              </a:rPr>
              <a:t> 3. Royal College Radiologists Workforce Census (2023) 4. Society for Acute Medicine Benchmarking Audit 2022 5. </a:t>
            </a:r>
            <a:r>
              <a:rPr lang="en-GB" sz="1600" b="0" i="0" dirty="0">
                <a:solidFill>
                  <a:schemeClr val="tx1"/>
                </a:solidFill>
                <a:effectLst/>
                <a:latin typeface="Arial" panose="020B0604020202020204" pitchFamily="34" charset="0"/>
                <a:cs typeface="Arial" panose="020B0604020202020204" pitchFamily="34" charset="0"/>
              </a:rPr>
              <a:t>J King, C Ingham-Clark, C Parker, </a:t>
            </a:r>
            <a:r>
              <a:rPr lang="en-GB" sz="1600" b="0" i="1" dirty="0">
                <a:solidFill>
                  <a:schemeClr val="tx1"/>
                </a:solidFill>
                <a:effectLst/>
                <a:latin typeface="Arial" panose="020B0604020202020204" pitchFamily="34" charset="0"/>
                <a:cs typeface="Arial" panose="020B0604020202020204" pitchFamily="34" charset="0"/>
              </a:rPr>
              <a:t>et al.</a:t>
            </a:r>
            <a:r>
              <a:rPr lang="en-GB" sz="1600" dirty="0">
                <a:solidFill>
                  <a:schemeClr val="tx1"/>
                </a:solidFill>
                <a:latin typeface="Arial" panose="020B0604020202020204" pitchFamily="34" charset="0"/>
                <a:cs typeface="Arial" panose="020B0604020202020204" pitchFamily="34" charset="0"/>
              </a:rPr>
              <a:t> </a:t>
            </a:r>
            <a:r>
              <a:rPr lang="en-GB" sz="1600" b="0" i="0" dirty="0">
                <a:solidFill>
                  <a:schemeClr val="tx1"/>
                </a:solidFill>
                <a:effectLst/>
                <a:latin typeface="Arial" panose="020B0604020202020204" pitchFamily="34" charset="0"/>
                <a:cs typeface="Arial" panose="020B0604020202020204" pitchFamily="34" charset="0"/>
              </a:rPr>
              <a:t>Towards saving a million bed days: reducing length of stay through an acute oncology model of care for inpatients diagnosed as having cancer</a:t>
            </a:r>
          </a:p>
          <a:p>
            <a:pPr algn="l">
              <a:buNone/>
            </a:pPr>
            <a:r>
              <a:rPr lang="en-GB" sz="1600" b="0" i="0" dirty="0">
                <a:solidFill>
                  <a:schemeClr val="tx1"/>
                </a:solidFill>
                <a:effectLst/>
                <a:latin typeface="Arial" panose="020B0604020202020204" pitchFamily="34" charset="0"/>
                <a:cs typeface="Arial" panose="020B0604020202020204" pitchFamily="34" charset="0"/>
              </a:rPr>
              <a:t>BMJ Qual Saf, 20 (2011), pp. 718-724 6. HL Neville-Webbe, JE </a:t>
            </a:r>
            <a:r>
              <a:rPr lang="en-GB" sz="1600" b="0" i="0" dirty="0" err="1">
                <a:solidFill>
                  <a:schemeClr val="tx1"/>
                </a:solidFill>
                <a:effectLst/>
                <a:latin typeface="Arial" panose="020B0604020202020204" pitchFamily="34" charset="0"/>
                <a:cs typeface="Arial" panose="020B0604020202020204" pitchFamily="34" charset="0"/>
              </a:rPr>
              <a:t>Carser</a:t>
            </a:r>
            <a:r>
              <a:rPr lang="en-GB" sz="1600" b="0" i="0" dirty="0">
                <a:solidFill>
                  <a:schemeClr val="tx1"/>
                </a:solidFill>
                <a:effectLst/>
                <a:latin typeface="Arial" panose="020B0604020202020204" pitchFamily="34" charset="0"/>
                <a:cs typeface="Arial" panose="020B0604020202020204" pitchFamily="34" charset="0"/>
              </a:rPr>
              <a:t>, H Wong, </a:t>
            </a:r>
            <a:r>
              <a:rPr lang="en-GB" sz="1600" b="0" i="1" dirty="0">
                <a:solidFill>
                  <a:schemeClr val="tx1"/>
                </a:solidFill>
                <a:effectLst/>
                <a:latin typeface="Arial" panose="020B0604020202020204" pitchFamily="34" charset="0"/>
                <a:cs typeface="Arial" panose="020B0604020202020204" pitchFamily="34" charset="0"/>
              </a:rPr>
              <a:t>et al.</a:t>
            </a:r>
            <a:r>
              <a:rPr lang="en-GB" sz="1600" dirty="0">
                <a:solidFill>
                  <a:schemeClr val="tx1"/>
                </a:solidFill>
                <a:latin typeface="Arial" panose="020B0604020202020204" pitchFamily="34" charset="0"/>
                <a:cs typeface="Arial" panose="020B0604020202020204" pitchFamily="34" charset="0"/>
              </a:rPr>
              <a:t> </a:t>
            </a:r>
            <a:r>
              <a:rPr lang="en-GB" sz="1600" b="0" i="0" dirty="0">
                <a:solidFill>
                  <a:schemeClr val="tx1"/>
                </a:solidFill>
                <a:effectLst/>
                <a:latin typeface="Arial" panose="020B0604020202020204" pitchFamily="34" charset="0"/>
                <a:cs typeface="Arial" panose="020B0604020202020204" pitchFamily="34" charset="0"/>
              </a:rPr>
              <a:t>The impact of a new acute oncology service in acute hospitals: experience from the Clatterbridge Cancer Centre and Merseyside and Cheshire Cancer Network Clin Med (Lond), 13 (2013), pp. 565-569. 7. HL Neville-Webbe, H Wong, E Marshall Patterns of acute oncology admissions: an exploratory analysis of over 7000 patient episodes Postgrad Med J, 92 (2016), pp. 649-652</a:t>
            </a:r>
          </a:p>
        </p:txBody>
      </p:sp>
      <p:sp>
        <p:nvSpPr>
          <p:cNvPr id="18" name="TextBox 17">
            <a:extLst>
              <a:ext uri="{FF2B5EF4-FFF2-40B4-BE49-F238E27FC236}">
                <a16:creationId xmlns:a16="http://schemas.microsoft.com/office/drawing/2014/main" id="{AFA52296-16A7-6836-8F60-F07B663BBB7D}"/>
              </a:ext>
            </a:extLst>
          </p:cNvPr>
          <p:cNvSpPr txBox="1"/>
          <p:nvPr/>
        </p:nvSpPr>
        <p:spPr>
          <a:xfrm>
            <a:off x="7036183" y="2144543"/>
            <a:ext cx="5832000" cy="1584000"/>
          </a:xfrm>
          <a:prstGeom prst="rect">
            <a:avLst/>
          </a:prstGeom>
          <a:solidFill>
            <a:srgbClr val="005FBF">
              <a:alpha val="5000"/>
            </a:srgbClr>
          </a:solidFill>
          <a:ln w="50800">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2 AO patient</a:t>
            </a:r>
          </a:p>
          <a:p>
            <a:pPr algn="ctr"/>
            <a:r>
              <a:rPr lang="en-GB" sz="2400" b="1" dirty="0">
                <a:latin typeface="Arial" panose="020B0604020202020204" pitchFamily="34" charset="0"/>
                <a:cs typeface="Arial" panose="020B0604020202020204" pitchFamily="34" charset="0"/>
              </a:rPr>
              <a:t>Emergency presentation with the complications of anti- </a:t>
            </a:r>
          </a:p>
          <a:p>
            <a:pPr algn="ctr"/>
            <a:r>
              <a:rPr lang="en-GB" sz="2400" b="1" dirty="0">
                <a:latin typeface="Arial" panose="020B0604020202020204" pitchFamily="34" charset="0"/>
                <a:cs typeface="Arial" panose="020B0604020202020204" pitchFamily="34" charset="0"/>
              </a:rPr>
              <a:t>cancer treatment (ACT)</a:t>
            </a:r>
          </a:p>
          <a:p>
            <a:pPr algn="ctr"/>
            <a:endParaRPr lang="en-GB" sz="2400" dirty="0"/>
          </a:p>
        </p:txBody>
      </p:sp>
      <p:sp>
        <p:nvSpPr>
          <p:cNvPr id="19" name="TextBox 18">
            <a:extLst>
              <a:ext uri="{FF2B5EF4-FFF2-40B4-BE49-F238E27FC236}">
                <a16:creationId xmlns:a16="http://schemas.microsoft.com/office/drawing/2014/main" id="{C59C1274-B95C-BBF4-9E1F-0DADE08E3919}"/>
              </a:ext>
            </a:extLst>
          </p:cNvPr>
          <p:cNvSpPr txBox="1"/>
          <p:nvPr/>
        </p:nvSpPr>
        <p:spPr>
          <a:xfrm>
            <a:off x="13293057" y="2144066"/>
            <a:ext cx="5832000" cy="1584000"/>
          </a:xfrm>
          <a:prstGeom prst="rect">
            <a:avLst/>
          </a:prstGeom>
          <a:solidFill>
            <a:srgbClr val="005FBF">
              <a:alpha val="5000"/>
            </a:srgbClr>
          </a:solidFill>
          <a:ln w="50800">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3 AO patient</a:t>
            </a:r>
          </a:p>
          <a:p>
            <a:pPr algn="ctr"/>
            <a:r>
              <a:rPr lang="en-GB" sz="2400" b="1" dirty="0">
                <a:latin typeface="Arial" panose="020B0604020202020204" pitchFamily="34" charset="0"/>
                <a:cs typeface="Arial" panose="020B0604020202020204" pitchFamily="34" charset="0"/>
              </a:rPr>
              <a:t>Emergency presentations with the complications of the cancer itself</a:t>
            </a:r>
          </a:p>
          <a:p>
            <a:pPr algn="ctr"/>
            <a:endParaRPr lang="en-GB" sz="2400" dirty="0">
              <a:latin typeface="Arial" panose="020B0604020202020204" pitchFamily="34" charset="0"/>
              <a:cs typeface="Arial" panose="020B0604020202020204" pitchFamily="34" charset="0"/>
            </a:endParaRPr>
          </a:p>
        </p:txBody>
      </p:sp>
      <p:sp>
        <p:nvSpPr>
          <p:cNvPr id="5" name="Rounded Rectangle 7">
            <a:extLst>
              <a:ext uri="{FF2B5EF4-FFF2-40B4-BE49-F238E27FC236}">
                <a16:creationId xmlns:a16="http://schemas.microsoft.com/office/drawing/2014/main" id="{06A250E7-0BEF-5741-28FD-6E188B3F3AB4}"/>
              </a:ext>
            </a:extLst>
          </p:cNvPr>
          <p:cNvSpPr/>
          <p:nvPr/>
        </p:nvSpPr>
        <p:spPr>
          <a:xfrm>
            <a:off x="10077696" y="5806960"/>
            <a:ext cx="9072000" cy="1044820"/>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2400" b="1" i="1" dirty="0">
                <a:solidFill>
                  <a:schemeClr val="tx1"/>
                </a:solidFill>
                <a:latin typeface="Arial" panose="020B0604020202020204" pitchFamily="34" charset="0"/>
                <a:cs typeface="Arial" panose="020B0604020202020204" pitchFamily="34" charset="0"/>
              </a:rPr>
              <a:t>7.6% of all acute medical admissions are due to cancer-related issues</a:t>
            </a:r>
            <a:r>
              <a:rPr lang="en-GB" sz="2400" b="1" i="1" baseline="30000" dirty="0">
                <a:solidFill>
                  <a:schemeClr val="tx1"/>
                </a:solidFill>
                <a:latin typeface="Arial" panose="020B0604020202020204" pitchFamily="34" charset="0"/>
                <a:cs typeface="Arial" panose="020B0604020202020204" pitchFamily="34" charset="0"/>
              </a:rPr>
              <a:t>4</a:t>
            </a:r>
          </a:p>
        </p:txBody>
      </p:sp>
      <p:sp>
        <p:nvSpPr>
          <p:cNvPr id="9" name="Rounded Rectangle 7">
            <a:extLst>
              <a:ext uri="{FF2B5EF4-FFF2-40B4-BE49-F238E27FC236}">
                <a16:creationId xmlns:a16="http://schemas.microsoft.com/office/drawing/2014/main" id="{64BC526D-B8AB-BDA1-0740-A8BBBDCE6402}"/>
              </a:ext>
            </a:extLst>
          </p:cNvPr>
          <p:cNvSpPr/>
          <p:nvPr/>
        </p:nvSpPr>
        <p:spPr>
          <a:xfrm>
            <a:off x="10077696" y="4143690"/>
            <a:ext cx="9072000" cy="1404000"/>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783"/>
            <a:r>
              <a:rPr lang="en-GB" sz="2400" b="1" i="1">
                <a:solidFill>
                  <a:prstClr val="black"/>
                </a:solidFill>
                <a:latin typeface="Arial" panose="020B0604020202020204" pitchFamily="34" charset="0"/>
                <a:ea typeface="ＭＳ Ｐゴシック" charset="0"/>
                <a:cs typeface="Arial" panose="020B0604020202020204" pitchFamily="34" charset="0"/>
              </a:rPr>
              <a:t>Cancer population aging and increasingly co-morbid and SACT regimens are increasing in complexity with challenging toxicities</a:t>
            </a:r>
            <a:endParaRPr lang="en-GB" sz="2400" b="1" i="1" dirty="0">
              <a:solidFill>
                <a:prstClr val="black"/>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30978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57465C-2A2F-2803-4756-37B67AFD5D34}"/>
              </a:ext>
            </a:extLst>
          </p:cNvPr>
          <p:cNvSpPr txBox="1"/>
          <p:nvPr/>
        </p:nvSpPr>
        <p:spPr>
          <a:xfrm>
            <a:off x="691010" y="359207"/>
            <a:ext cx="14577119" cy="1063240"/>
          </a:xfrm>
          <a:prstGeom prst="rect">
            <a:avLst/>
          </a:prstGeom>
          <a:noFill/>
        </p:spPr>
        <p:txBody>
          <a:bodyPr wrap="square" rtlCol="0">
            <a:spAutoFit/>
          </a:bodyPr>
          <a:lstStyle/>
          <a:p>
            <a:r>
              <a:rPr lang="en-GB" sz="4000" b="1" dirty="0">
                <a:solidFill>
                  <a:srgbClr val="005FBF"/>
                </a:solidFill>
                <a:latin typeface="Arial" panose="020B0604020202020204" pitchFamily="34" charset="0"/>
                <a:cs typeface="Arial" panose="020B0604020202020204" pitchFamily="34" charset="0"/>
              </a:rPr>
              <a:t>Acute Oncology 5-Year Transformation Plan Overview</a:t>
            </a:r>
          </a:p>
          <a:p>
            <a:r>
              <a:rPr lang="en-GB" dirty="0">
                <a:solidFill>
                  <a:schemeClr val="bg1"/>
                </a:solidFill>
              </a:rPr>
              <a:t> </a:t>
            </a:r>
            <a:endParaRPr lang="en-GB" sz="2309" dirty="0">
              <a:solidFill>
                <a:schemeClr val="bg1"/>
              </a:solidFill>
            </a:endParaRPr>
          </a:p>
        </p:txBody>
      </p:sp>
      <p:sp>
        <p:nvSpPr>
          <p:cNvPr id="13" name="TextBox 12">
            <a:extLst>
              <a:ext uri="{FF2B5EF4-FFF2-40B4-BE49-F238E27FC236}">
                <a16:creationId xmlns:a16="http://schemas.microsoft.com/office/drawing/2014/main" id="{9F3C1983-192E-65C2-0BF7-44FB50BC0D14}"/>
              </a:ext>
            </a:extLst>
          </p:cNvPr>
          <p:cNvSpPr txBox="1"/>
          <p:nvPr/>
        </p:nvSpPr>
        <p:spPr>
          <a:xfrm>
            <a:off x="662894" y="1828946"/>
            <a:ext cx="4968552" cy="1584000"/>
          </a:xfrm>
          <a:prstGeom prst="rect">
            <a:avLst/>
          </a:prstGeom>
          <a:solidFill>
            <a:srgbClr val="005FBF">
              <a:alpha val="5000"/>
            </a:srgbClr>
          </a:solidFill>
          <a:ln w="47625">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1 AO patient</a:t>
            </a:r>
          </a:p>
          <a:p>
            <a:pPr algn="ctr"/>
            <a:r>
              <a:rPr lang="en-GB" sz="2400" dirty="0">
                <a:latin typeface="Arial" panose="020B0604020202020204" pitchFamily="34" charset="0"/>
                <a:cs typeface="Arial" panose="020B0604020202020204" pitchFamily="34" charset="0"/>
              </a:rPr>
              <a:t>First diagnosis of malignancy through emergency pathways</a:t>
            </a:r>
          </a:p>
          <a:p>
            <a:pPr algn="ctr"/>
            <a:endParaRPr lang="en-GB" sz="23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AFA52296-16A7-6836-8F60-F07B663BBB7D}"/>
              </a:ext>
            </a:extLst>
          </p:cNvPr>
          <p:cNvSpPr txBox="1"/>
          <p:nvPr/>
        </p:nvSpPr>
        <p:spPr>
          <a:xfrm>
            <a:off x="6026971" y="1830969"/>
            <a:ext cx="4968552" cy="1584000"/>
          </a:xfrm>
          <a:prstGeom prst="rect">
            <a:avLst/>
          </a:prstGeom>
          <a:solidFill>
            <a:srgbClr val="005FBF">
              <a:alpha val="5000"/>
            </a:srgbClr>
          </a:solidFill>
          <a:ln w="50800">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2 AO patient</a:t>
            </a:r>
          </a:p>
          <a:p>
            <a:pPr algn="ctr"/>
            <a:r>
              <a:rPr lang="en-GB" sz="2400" dirty="0">
                <a:latin typeface="Arial" panose="020B0604020202020204" pitchFamily="34" charset="0"/>
                <a:cs typeface="Arial" panose="020B0604020202020204" pitchFamily="34" charset="0"/>
              </a:rPr>
              <a:t>Emergency presentation with the complications of anti-cancer treatment</a:t>
            </a:r>
            <a:endParaRPr lang="en-GB" sz="2400" dirty="0"/>
          </a:p>
        </p:txBody>
      </p:sp>
      <p:sp>
        <p:nvSpPr>
          <p:cNvPr id="19" name="TextBox 18">
            <a:extLst>
              <a:ext uri="{FF2B5EF4-FFF2-40B4-BE49-F238E27FC236}">
                <a16:creationId xmlns:a16="http://schemas.microsoft.com/office/drawing/2014/main" id="{C59C1274-B95C-BBF4-9E1F-0DADE08E3919}"/>
              </a:ext>
            </a:extLst>
          </p:cNvPr>
          <p:cNvSpPr txBox="1"/>
          <p:nvPr/>
        </p:nvSpPr>
        <p:spPr>
          <a:xfrm>
            <a:off x="11391047" y="1827543"/>
            <a:ext cx="4968552" cy="1584000"/>
          </a:xfrm>
          <a:prstGeom prst="rect">
            <a:avLst/>
          </a:prstGeom>
          <a:solidFill>
            <a:srgbClr val="005FBF">
              <a:alpha val="5000"/>
            </a:srgbClr>
          </a:solidFill>
          <a:ln w="50800">
            <a:solidFill>
              <a:srgbClr val="005FBF"/>
            </a:solidFill>
          </a:ln>
        </p:spPr>
        <p:txBody>
          <a:bodyPr wrap="square" rtlCol="0">
            <a:spAutoFit/>
          </a:bodyPr>
          <a:lstStyle/>
          <a:p>
            <a:pPr algn="ctr"/>
            <a:r>
              <a:rPr lang="en-GB" sz="2400" b="1" dirty="0">
                <a:solidFill>
                  <a:srgbClr val="005FBF"/>
                </a:solidFill>
                <a:latin typeface="Arial" panose="020B0604020202020204" pitchFamily="34" charset="0"/>
                <a:cs typeface="Arial" panose="020B0604020202020204" pitchFamily="34" charset="0"/>
              </a:rPr>
              <a:t>Type 3 AO patient</a:t>
            </a:r>
          </a:p>
          <a:p>
            <a:pPr algn="ctr"/>
            <a:r>
              <a:rPr lang="en-GB" sz="2400" dirty="0">
                <a:latin typeface="Arial" panose="020B0604020202020204" pitchFamily="34" charset="0"/>
                <a:cs typeface="Arial" panose="020B0604020202020204" pitchFamily="34" charset="0"/>
              </a:rPr>
              <a:t>Emergency presentation with the complications of the cancer itself</a:t>
            </a:r>
          </a:p>
          <a:p>
            <a:pPr algn="ctr"/>
            <a:endParaRPr lang="en-GB" sz="24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D56EA4B-9AE2-7DAD-E786-C461E9C52E2D}"/>
              </a:ext>
            </a:extLst>
          </p:cNvPr>
          <p:cNvSpPr txBox="1"/>
          <p:nvPr/>
        </p:nvSpPr>
        <p:spPr>
          <a:xfrm>
            <a:off x="663446" y="3525719"/>
            <a:ext cx="4968000" cy="3060000"/>
          </a:xfrm>
          <a:prstGeom prst="rect">
            <a:avLst/>
          </a:prstGeom>
          <a:solidFill>
            <a:srgbClr val="005FBF">
              <a:alpha val="10000"/>
            </a:srgbClr>
          </a:solidFill>
          <a:ln w="50800">
            <a:solidFill>
              <a:schemeClr val="accent1"/>
            </a:solidFill>
          </a:ln>
        </p:spPr>
        <p:txBody>
          <a:bodyPr wrap="square" tIns="72000" rtlCol="0">
            <a:spAutoFit/>
          </a:bodyPr>
          <a:lstStyle/>
          <a:p>
            <a:pPr algn="ctr"/>
            <a:r>
              <a:rPr lang="en-GB" sz="2400" b="1" dirty="0">
                <a:latin typeface="Arial" panose="020B0604020202020204" pitchFamily="34" charset="0"/>
                <a:cs typeface="Arial" panose="020B0604020202020204" pitchFamily="34" charset="0"/>
              </a:rPr>
              <a:t>Challenges for GM</a:t>
            </a:r>
          </a:p>
          <a:p>
            <a:pPr marL="342900" indent="-342900" algn="l">
              <a:buFont typeface="Arial" panose="020B0604020202020204" pitchFamily="34" charset="0"/>
              <a:buChar char="•"/>
            </a:pPr>
            <a:r>
              <a:rPr lang="en-GB" sz="2400" dirty="0">
                <a:latin typeface="Arial" panose="020B0604020202020204" pitchFamily="34" charset="0"/>
                <a:cs typeface="Arial" panose="020B0604020202020204" pitchFamily="34" charset="0"/>
              </a:rPr>
              <a:t>Oncologists are not based in acute hospitals and only visit 1-2 days/week at some sites</a:t>
            </a:r>
          </a:p>
          <a:p>
            <a:pPr marL="342900" indent="-342900" algn="l">
              <a:buFont typeface="Arial" panose="020B0604020202020204" pitchFamily="34" charset="0"/>
              <a:buChar char="•"/>
            </a:pPr>
            <a:r>
              <a:rPr lang="en-GB" sz="2400" dirty="0">
                <a:latin typeface="Arial" panose="020B0604020202020204" pitchFamily="34" charset="0"/>
                <a:cs typeface="Arial" panose="020B0604020202020204" pitchFamily="34" charset="0"/>
              </a:rPr>
              <a:t>Lack of clarity on clinical ‘ownership’ of these patients can be a barrier to timely/high quality care</a:t>
            </a:r>
          </a:p>
        </p:txBody>
      </p:sp>
      <p:sp>
        <p:nvSpPr>
          <p:cNvPr id="20" name="TextBox 19">
            <a:extLst>
              <a:ext uri="{FF2B5EF4-FFF2-40B4-BE49-F238E27FC236}">
                <a16:creationId xmlns:a16="http://schemas.microsoft.com/office/drawing/2014/main" id="{E87952FB-849D-C457-4994-3C10B7CD1EEA}"/>
              </a:ext>
            </a:extLst>
          </p:cNvPr>
          <p:cNvSpPr txBox="1"/>
          <p:nvPr/>
        </p:nvSpPr>
        <p:spPr>
          <a:xfrm>
            <a:off x="691010" y="7333786"/>
            <a:ext cx="4968000" cy="1980000"/>
          </a:xfrm>
          <a:prstGeom prst="rect">
            <a:avLst/>
          </a:prstGeom>
          <a:solidFill>
            <a:srgbClr val="005FBF"/>
          </a:solidFill>
        </p:spPr>
        <p:txBody>
          <a:bodyPr wrap="square" tIns="72000" rtlCol="0">
            <a:spAutoFit/>
          </a:bodyPr>
          <a:lstStyle/>
          <a:p>
            <a:pPr algn="ctr"/>
            <a:r>
              <a:rPr lang="en-GB" sz="2400" b="1" dirty="0">
                <a:solidFill>
                  <a:schemeClr val="bg1"/>
                </a:solidFill>
                <a:latin typeface="Arial" panose="020B0604020202020204" pitchFamily="34" charset="0"/>
                <a:cs typeface="Arial" panose="020B0604020202020204" pitchFamily="34" charset="0"/>
              </a:rPr>
              <a:t>Potential Solutions</a:t>
            </a:r>
          </a:p>
          <a:p>
            <a:pPr marL="282721" indent="-282721">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Daily pan-GM virtual acute oncology MDM</a:t>
            </a:r>
          </a:p>
          <a:p>
            <a:pPr marL="282721" indent="-282721">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Virtual AO ‘consultant by the bed’ reviews</a:t>
            </a:r>
          </a:p>
        </p:txBody>
      </p:sp>
      <p:sp>
        <p:nvSpPr>
          <p:cNvPr id="4" name="Rectangle 3"/>
          <p:cNvSpPr/>
          <p:nvPr/>
        </p:nvSpPr>
        <p:spPr>
          <a:xfrm>
            <a:off x="6026971" y="3525719"/>
            <a:ext cx="4968000" cy="3060000"/>
          </a:xfrm>
          <a:prstGeom prst="rect">
            <a:avLst/>
          </a:prstGeom>
          <a:solidFill>
            <a:srgbClr val="005FBF">
              <a:alpha val="10000"/>
            </a:srgbClr>
          </a:solidFill>
          <a:ln w="50800">
            <a:solidFill>
              <a:srgbClr val="005FBF">
                <a:alpha val="97000"/>
              </a:srgbClr>
            </a:solidFill>
          </a:ln>
        </p:spPr>
        <p:txBody>
          <a:bodyPr wrap="square" tIns="72000">
            <a:spAutoFit/>
          </a:bodyPr>
          <a:lstStyle/>
          <a:p>
            <a:pPr algn="ctr"/>
            <a:r>
              <a:rPr lang="en-GB" sz="2400" b="1" dirty="0">
                <a:latin typeface="Arial" panose="020B0604020202020204" pitchFamily="34" charset="0"/>
                <a:cs typeface="Arial" panose="020B0604020202020204" pitchFamily="34" charset="0"/>
              </a:rPr>
              <a:t>Challenges for GM: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AO services have historically been based on an in-patient service model through A&amp;E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 ambulatory unit at Christie main site cannot meet demand (40% increase since opening)</a:t>
            </a:r>
          </a:p>
          <a:p>
            <a:pPr marL="34290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8A7C04CD-B415-B9E8-90FD-8195840019D4}"/>
              </a:ext>
            </a:extLst>
          </p:cNvPr>
          <p:cNvSpPr txBox="1"/>
          <p:nvPr/>
        </p:nvSpPr>
        <p:spPr>
          <a:xfrm>
            <a:off x="6026971" y="7333787"/>
            <a:ext cx="4968000" cy="1980000"/>
          </a:xfrm>
          <a:prstGeom prst="rect">
            <a:avLst/>
          </a:prstGeom>
          <a:solidFill>
            <a:srgbClr val="005FBF"/>
          </a:solidFill>
        </p:spPr>
        <p:txBody>
          <a:bodyPr wrap="square" tIns="72000" rtlCol="0">
            <a:spAutoFit/>
          </a:bodyPr>
          <a:lstStyle/>
          <a:p>
            <a:pPr algn="ctr"/>
            <a:r>
              <a:rPr lang="en-GB" sz="2400" b="1" dirty="0">
                <a:solidFill>
                  <a:schemeClr val="bg1"/>
                </a:solidFill>
                <a:latin typeface="Arial" panose="020B0604020202020204" pitchFamily="34" charset="0"/>
                <a:cs typeface="Arial" panose="020B0604020202020204" pitchFamily="34" charset="0"/>
              </a:rPr>
              <a:t>Potential Solutions</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Expand Christie-run oncology same day emergency care (SDEC) across GM</a:t>
            </a:r>
          </a:p>
          <a:p>
            <a:pPr marL="342900" indent="-342900">
              <a:buFont typeface="Arial" panose="020B0604020202020204" pitchFamily="34" charset="0"/>
              <a:buChar char="•"/>
            </a:pPr>
            <a:endParaRPr lang="en-GB" sz="2200" dirty="0">
              <a:solidFill>
                <a:schemeClr val="bg1"/>
              </a:solidFill>
              <a:latin typeface="Arial" panose="020B0604020202020204" pitchFamily="34" charset="0"/>
              <a:cs typeface="Arial" panose="020B0604020202020204" pitchFamily="34" charset="0"/>
            </a:endParaRPr>
          </a:p>
        </p:txBody>
      </p:sp>
      <p:sp>
        <p:nvSpPr>
          <p:cNvPr id="29" name="Rectangle 28"/>
          <p:cNvSpPr/>
          <p:nvPr/>
        </p:nvSpPr>
        <p:spPr>
          <a:xfrm>
            <a:off x="11391047" y="3520526"/>
            <a:ext cx="4968552" cy="3060000"/>
          </a:xfrm>
          <a:prstGeom prst="rect">
            <a:avLst/>
          </a:prstGeom>
          <a:solidFill>
            <a:srgbClr val="005FBF">
              <a:alpha val="10000"/>
            </a:srgbClr>
          </a:solidFill>
          <a:ln w="50800">
            <a:solidFill>
              <a:srgbClr val="005FBF"/>
            </a:solidFill>
          </a:ln>
        </p:spPr>
        <p:txBody>
          <a:bodyPr wrap="square" tIns="72000">
            <a:spAutoFit/>
          </a:bodyPr>
          <a:lstStyle/>
          <a:p>
            <a:pPr algn="ctr"/>
            <a:r>
              <a:rPr lang="en-GB" sz="2400" b="1" dirty="0">
                <a:latin typeface="Arial" panose="020B0604020202020204" pitchFamily="34" charset="0"/>
                <a:cs typeface="Arial" panose="020B0604020202020204" pitchFamily="34" charset="0"/>
              </a:rPr>
              <a:t>Challenges for GM: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Often do not need an in-patient admission but are too unwell/frail to manage in the ambulatory setting</a:t>
            </a:r>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9249D70C-B238-EBA0-B5EE-EED5D924B214}"/>
              </a:ext>
            </a:extLst>
          </p:cNvPr>
          <p:cNvSpPr txBox="1"/>
          <p:nvPr/>
        </p:nvSpPr>
        <p:spPr>
          <a:xfrm>
            <a:off x="11391048" y="7334340"/>
            <a:ext cx="4968552" cy="1980000"/>
          </a:xfrm>
          <a:prstGeom prst="rect">
            <a:avLst/>
          </a:prstGeom>
          <a:solidFill>
            <a:srgbClr val="005FBF"/>
          </a:solidFill>
        </p:spPr>
        <p:txBody>
          <a:bodyPr wrap="square" tIns="72000" rtlCol="0">
            <a:spAutoFit/>
          </a:bodyPr>
          <a:lstStyle/>
          <a:p>
            <a:pPr algn="ctr"/>
            <a:r>
              <a:rPr lang="en-GB" sz="2400" b="1" dirty="0">
                <a:solidFill>
                  <a:schemeClr val="bg1"/>
                </a:solidFill>
                <a:latin typeface="Arial" panose="020B0604020202020204" pitchFamily="34" charset="0"/>
                <a:cs typeface="Arial" panose="020B0604020202020204" pitchFamily="34" charset="0"/>
              </a:rPr>
              <a:t>Potential Solutions</a:t>
            </a:r>
          </a:p>
          <a:p>
            <a:pPr marL="471202" indent="-471202">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Oncology @home; visits from clinical staff, home infusions, remote monitoring, blood tests</a:t>
            </a:r>
          </a:p>
          <a:p>
            <a:pPr marL="471202" indent="-471202">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Christie virtual ward pan-GM</a:t>
            </a:r>
          </a:p>
        </p:txBody>
      </p:sp>
      <p:sp>
        <p:nvSpPr>
          <p:cNvPr id="2" name="Arrow: Down 1">
            <a:extLst>
              <a:ext uri="{FF2B5EF4-FFF2-40B4-BE49-F238E27FC236}">
                <a16:creationId xmlns:a16="http://schemas.microsoft.com/office/drawing/2014/main" id="{B31AA2D8-8012-4100-7F18-896739A3835B}"/>
              </a:ext>
            </a:extLst>
          </p:cNvPr>
          <p:cNvSpPr/>
          <p:nvPr/>
        </p:nvSpPr>
        <p:spPr>
          <a:xfrm>
            <a:off x="1894354" y="6653511"/>
            <a:ext cx="2581483" cy="629813"/>
          </a:xfrm>
          <a:prstGeom prst="downArrow">
            <a:avLst>
              <a:gd name="adj1" fmla="val 27314"/>
              <a:gd name="adj2" fmla="val 73681"/>
            </a:avLst>
          </a:prstGeom>
          <a:solidFill>
            <a:srgbClr val="BF0075">
              <a:alpha val="30000"/>
            </a:srgbClr>
          </a:solidFill>
          <a:ln>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Down 4">
            <a:extLst>
              <a:ext uri="{FF2B5EF4-FFF2-40B4-BE49-F238E27FC236}">
                <a16:creationId xmlns:a16="http://schemas.microsoft.com/office/drawing/2014/main" id="{65733682-0338-7B75-9A28-8F659DEFE44A}"/>
              </a:ext>
            </a:extLst>
          </p:cNvPr>
          <p:cNvSpPr/>
          <p:nvPr/>
        </p:nvSpPr>
        <p:spPr>
          <a:xfrm>
            <a:off x="7216457" y="6653510"/>
            <a:ext cx="2581483" cy="629813"/>
          </a:xfrm>
          <a:prstGeom prst="downArrow">
            <a:avLst>
              <a:gd name="adj1" fmla="val 27314"/>
              <a:gd name="adj2" fmla="val 73681"/>
            </a:avLst>
          </a:prstGeom>
          <a:solidFill>
            <a:srgbClr val="BF0075">
              <a:alpha val="30000"/>
            </a:srgbClr>
          </a:solidFill>
          <a:ln>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Arrow: Down 5">
            <a:extLst>
              <a:ext uri="{FF2B5EF4-FFF2-40B4-BE49-F238E27FC236}">
                <a16:creationId xmlns:a16="http://schemas.microsoft.com/office/drawing/2014/main" id="{DD48B52C-4DCE-93BD-EDDD-346EC8FE876F}"/>
              </a:ext>
            </a:extLst>
          </p:cNvPr>
          <p:cNvSpPr/>
          <p:nvPr/>
        </p:nvSpPr>
        <p:spPr>
          <a:xfrm>
            <a:off x="12584581" y="6653509"/>
            <a:ext cx="2581483" cy="629813"/>
          </a:xfrm>
          <a:prstGeom prst="downArrow">
            <a:avLst>
              <a:gd name="adj1" fmla="val 27314"/>
              <a:gd name="adj2" fmla="val 73681"/>
            </a:avLst>
          </a:prstGeom>
          <a:solidFill>
            <a:srgbClr val="BF0075">
              <a:alpha val="30000"/>
            </a:srgbClr>
          </a:solidFill>
          <a:ln>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3784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1000"/>
                                        <p:tgtEl>
                                          <p:spTgt spid="30"/>
                                        </p:tgtEl>
                                      </p:cBhvr>
                                    </p:animEffect>
                                    <p:anim calcmode="lin" valueType="num">
                                      <p:cBhvr>
                                        <p:cTn id="40" dur="1000" fill="hold"/>
                                        <p:tgtEl>
                                          <p:spTgt spid="30"/>
                                        </p:tgtEl>
                                        <p:attrNameLst>
                                          <p:attrName>ppt_x</p:attrName>
                                        </p:attrNameLst>
                                      </p:cBhvr>
                                      <p:tavLst>
                                        <p:tav tm="0">
                                          <p:val>
                                            <p:strVal val="#ppt_x"/>
                                          </p:val>
                                        </p:tav>
                                        <p:tav tm="100000">
                                          <p:val>
                                            <p:strVal val="#ppt_x"/>
                                          </p:val>
                                        </p:tav>
                                      </p:tavLst>
                                    </p:anim>
                                    <p:anim calcmode="lin" valueType="num">
                                      <p:cBhvr>
                                        <p:cTn id="41" dur="1000" fill="hold"/>
                                        <p:tgtEl>
                                          <p:spTgt spid="3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4" grpId="0" animBg="1"/>
      <p:bldP spid="22" grpId="0" animBg="1"/>
      <p:bldP spid="29" grpId="0" animBg="1"/>
      <p:bldP spid="30"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7662B-2AAA-C702-CDE5-7E8F3C673C9B}"/>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9A5BE93-28AE-062A-20BA-0F25C08119D6}"/>
              </a:ext>
            </a:extLst>
          </p:cNvPr>
          <p:cNvSpPr>
            <a:spLocks noGrp="1"/>
          </p:cNvSpPr>
          <p:nvPr>
            <p:ph type="body" sz="quarter" idx="11"/>
          </p:nvPr>
        </p:nvSpPr>
        <p:spPr>
          <a:xfrm>
            <a:off x="907034" y="470099"/>
            <a:ext cx="13524595" cy="1375482"/>
          </a:xfrm>
        </p:spPr>
        <p:txBody>
          <a:bodyPr/>
          <a:lstStyle/>
          <a:p>
            <a:r>
              <a:rPr lang="en-GB" sz="4400" dirty="0">
                <a:solidFill>
                  <a:srgbClr val="005FBF"/>
                </a:solidFill>
              </a:rPr>
              <a:t>Phase One: System-wide Daily Virtual AO MDM</a:t>
            </a:r>
          </a:p>
          <a:p>
            <a:r>
              <a:rPr lang="en-GB" sz="4400" dirty="0">
                <a:solidFill>
                  <a:srgbClr val="005FBF"/>
                </a:solidFill>
              </a:rPr>
              <a:t>Background and Current Service Provision</a:t>
            </a:r>
          </a:p>
        </p:txBody>
      </p:sp>
      <p:sp>
        <p:nvSpPr>
          <p:cNvPr id="7" name="Text Placeholder 2">
            <a:extLst>
              <a:ext uri="{FF2B5EF4-FFF2-40B4-BE49-F238E27FC236}">
                <a16:creationId xmlns:a16="http://schemas.microsoft.com/office/drawing/2014/main" id="{E8C016AA-F30F-4EA1-3542-8AF247BB9E6D}"/>
              </a:ext>
            </a:extLst>
          </p:cNvPr>
          <p:cNvSpPr txBox="1">
            <a:spLocks noGrp="1"/>
          </p:cNvSpPr>
          <p:nvPr>
            <p:ph type="body" sz="quarter" idx="13"/>
          </p:nvPr>
        </p:nvSpPr>
        <p:spPr>
          <a:xfrm>
            <a:off x="763018" y="1863597"/>
            <a:ext cx="15337704" cy="7031438"/>
          </a:xfrm>
          <a:prstGeom prst="rect">
            <a:avLst/>
          </a:prstGeom>
        </p:spPr>
        <p:txBody>
          <a:bodyPr/>
          <a:lstStyle/>
          <a:p>
            <a:pPr lvl="1">
              <a:lnSpc>
                <a:spcPct val="107000"/>
              </a:lnSpc>
            </a:pPr>
            <a:endParaRPr lang="en-GB" sz="2800" kern="100" dirty="0">
              <a:solidFill>
                <a:schemeClr val="tx1">
                  <a:lumMod val="75000"/>
                  <a:lumOff val="25000"/>
                </a:schemeClr>
              </a:solidFill>
              <a:ea typeface="Calibri" panose="020F0502020204030204" pitchFamily="34" charset="0"/>
            </a:endParaRPr>
          </a:p>
          <a:p>
            <a:pPr marL="285750" indent="-285750">
              <a:lnSpc>
                <a:spcPct val="107000"/>
              </a:lnSpc>
              <a:buFont typeface="Arial" panose="020B0604020202020204" pitchFamily="34" charset="0"/>
              <a:buChar char="•"/>
            </a:pPr>
            <a:r>
              <a:rPr lang="en-GB" sz="2800" b="1" kern="100" dirty="0">
                <a:solidFill>
                  <a:schemeClr val="tx1">
                    <a:lumMod val="75000"/>
                    <a:lumOff val="25000"/>
                  </a:schemeClr>
                </a:solidFill>
                <a:effectLst/>
                <a:ea typeface="Calibri" panose="020F0502020204030204" pitchFamily="34" charset="0"/>
              </a:rPr>
              <a:t>2024 AO staffing survey undertaken by the GM Cancer </a:t>
            </a:r>
            <a:r>
              <a:rPr lang="en-GB" sz="2800" b="1" kern="100" dirty="0">
                <a:solidFill>
                  <a:schemeClr val="tx1">
                    <a:lumMod val="75000"/>
                    <a:lumOff val="25000"/>
                  </a:schemeClr>
                </a:solidFill>
                <a:ea typeface="Calibri" panose="020F0502020204030204" pitchFamily="34" charset="0"/>
              </a:rPr>
              <a:t>A</a:t>
            </a:r>
            <a:r>
              <a:rPr lang="en-GB" sz="2800" b="1" kern="100" dirty="0">
                <a:solidFill>
                  <a:schemeClr val="tx1">
                    <a:lumMod val="75000"/>
                    <a:lumOff val="25000"/>
                  </a:schemeClr>
                </a:solidFill>
                <a:effectLst/>
                <a:ea typeface="Calibri" panose="020F0502020204030204" pitchFamily="34" charset="0"/>
              </a:rPr>
              <a:t>lliance AO Pathway </a:t>
            </a:r>
            <a:r>
              <a:rPr lang="en-GB" sz="2800" b="1" kern="100" dirty="0">
                <a:solidFill>
                  <a:schemeClr val="tx1">
                    <a:lumMod val="75000"/>
                    <a:lumOff val="25000"/>
                  </a:schemeClr>
                </a:solidFill>
                <a:ea typeface="Calibri" panose="020F0502020204030204" pitchFamily="34" charset="0"/>
              </a:rPr>
              <a:t>B</a:t>
            </a:r>
            <a:r>
              <a:rPr lang="en-GB" sz="2800" b="1" kern="100" dirty="0">
                <a:solidFill>
                  <a:schemeClr val="tx1">
                    <a:lumMod val="75000"/>
                    <a:lumOff val="25000"/>
                  </a:schemeClr>
                </a:solidFill>
                <a:effectLst/>
                <a:ea typeface="Calibri" panose="020F0502020204030204" pitchFamily="34" charset="0"/>
              </a:rPr>
              <a:t>oard</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ffectLst/>
                <a:ea typeface="Calibri" panose="020F0502020204030204" pitchFamily="34" charset="0"/>
              </a:rPr>
              <a:t>The median (range) number of acute oncology consultant PAs/week/100 in-patient beds for the acute trusts in GM and Cheshire is 0.49 (0.08-1.19)</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a typeface="Calibri" panose="020F0502020204030204" pitchFamily="34" charset="0"/>
              </a:rPr>
              <a:t>This e</a:t>
            </a:r>
            <a:r>
              <a:rPr lang="en-GB" sz="2800" kern="100" dirty="0">
                <a:solidFill>
                  <a:schemeClr val="tx1">
                    <a:lumMod val="75000"/>
                    <a:lumOff val="25000"/>
                  </a:schemeClr>
                </a:solidFill>
                <a:effectLst/>
                <a:ea typeface="Calibri" panose="020F0502020204030204" pitchFamily="34" charset="0"/>
              </a:rPr>
              <a:t>quates to 2hrs per week/100 inpatient beds, usually delivered over 1 or 2 days of the week </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ffectLst/>
                <a:ea typeface="Calibri" panose="020F0502020204030204" pitchFamily="34" charset="0"/>
              </a:rPr>
              <a:t>There is no cover for AO consultants’ absence due to planned or unplanned leave, resulting in nurse led AO services in the acute trusts having no dedicated senior AO decision makers </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ffectLst/>
                <a:ea typeface="Calibri" panose="020F0502020204030204" pitchFamily="34" charset="0"/>
              </a:rPr>
              <a:t>This is a particular problem in the acute trusts outside of central Manchester, leading to an inequity of care</a:t>
            </a:r>
          </a:p>
          <a:p>
            <a:pPr marL="285750" indent="-285750">
              <a:lnSpc>
                <a:spcPct val="107000"/>
              </a:lnSpc>
              <a:buFont typeface="Arial" panose="020B0604020202020204" pitchFamily="34" charset="0"/>
              <a:buChar char="•"/>
            </a:pPr>
            <a:endParaRPr lang="en-GB" sz="2800" b="1" kern="100" dirty="0">
              <a:solidFill>
                <a:schemeClr val="tx1">
                  <a:lumMod val="75000"/>
                  <a:lumOff val="25000"/>
                </a:schemeClr>
              </a:solidFill>
              <a:effectLst/>
              <a:ea typeface="Calibri" panose="020F0502020204030204" pitchFamily="34" charset="0"/>
            </a:endParaRPr>
          </a:p>
          <a:p>
            <a:pPr marL="285750" indent="-285750">
              <a:lnSpc>
                <a:spcPct val="107000"/>
              </a:lnSpc>
              <a:buFont typeface="Arial" panose="020B0604020202020204" pitchFamily="34" charset="0"/>
              <a:buChar char="•"/>
            </a:pPr>
            <a:r>
              <a:rPr lang="en-GB" sz="2800" b="1" kern="100" dirty="0">
                <a:solidFill>
                  <a:schemeClr val="tx1">
                    <a:lumMod val="75000"/>
                    <a:lumOff val="25000"/>
                  </a:schemeClr>
                </a:solidFill>
                <a:effectLst/>
                <a:ea typeface="Calibri" panose="020F0502020204030204" pitchFamily="34" charset="0"/>
              </a:rPr>
              <a:t>Current position for AO consultant-led service</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ffectLst/>
                <a:ea typeface="Calibri" panose="020F0502020204030204" pitchFamily="34" charset="0"/>
              </a:rPr>
              <a:t>7-day cross-site service at MFT (lack of cover for leave)</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a typeface="Calibri" panose="020F0502020204030204" pitchFamily="34" charset="0"/>
              </a:rPr>
              <a:t>5-day service with pilot at Mid and East Cheshire</a:t>
            </a:r>
          </a:p>
          <a:p>
            <a:pPr marL="742950" lvl="1" indent="-285750">
              <a:lnSpc>
                <a:spcPct val="107000"/>
              </a:lnSpc>
              <a:buFont typeface="Arial" panose="020B0604020202020204" pitchFamily="34" charset="0"/>
              <a:buChar char="•"/>
            </a:pPr>
            <a:r>
              <a:rPr lang="en-GB" sz="2800" kern="100" dirty="0">
                <a:solidFill>
                  <a:schemeClr val="tx1">
                    <a:lumMod val="75000"/>
                    <a:lumOff val="25000"/>
                  </a:schemeClr>
                </a:solidFill>
                <a:ea typeface="Calibri" panose="020F0502020204030204" pitchFamily="34" charset="0"/>
              </a:rPr>
              <a:t>&lt;5-day service at other acute hospitals</a:t>
            </a:r>
            <a:endParaRPr lang="en-GB" b="1" kern="100" dirty="0">
              <a:solidFill>
                <a:schemeClr val="tx1">
                  <a:lumMod val="75000"/>
                  <a:lumOff val="25000"/>
                </a:schemeClr>
              </a:solidFill>
              <a:effectLst/>
              <a:ea typeface="Calibri" panose="020F0502020204030204" pitchFamily="34" charset="0"/>
            </a:endParaRPr>
          </a:p>
          <a:p>
            <a:pPr marL="285750" indent="-285750">
              <a:lnSpc>
                <a:spcPct val="107000"/>
              </a:lnSpc>
              <a:buFont typeface="Arial" panose="020B0604020202020204" pitchFamily="34" charset="0"/>
              <a:buChar char="•"/>
            </a:pPr>
            <a:endParaRPr lang="en-GB" b="1" kern="100" dirty="0">
              <a:solidFill>
                <a:schemeClr val="tx1">
                  <a:lumMod val="75000"/>
                  <a:lumOff val="25000"/>
                </a:schemeClr>
              </a:solidFill>
              <a:effectLst/>
              <a:highlight>
                <a:srgbClr val="FFFF00"/>
              </a:highlight>
              <a:ea typeface="Calibri" panose="020F0502020204030204" pitchFamily="34" charset="0"/>
            </a:endParaRPr>
          </a:p>
          <a:p>
            <a:pPr marL="285750" indent="-285750">
              <a:lnSpc>
                <a:spcPct val="107000"/>
              </a:lnSpc>
              <a:buFont typeface="Arial" panose="020B0604020202020204" pitchFamily="34" charset="0"/>
              <a:buChar char="•"/>
            </a:pPr>
            <a:endParaRPr lang="en-GB" sz="2800" kern="100" dirty="0">
              <a:effectLst/>
              <a:ea typeface="Calibri" panose="020F0502020204030204" pitchFamily="34" charset="0"/>
            </a:endParaRPr>
          </a:p>
          <a:p>
            <a:pPr marL="742950" lvl="1" indent="-285750">
              <a:lnSpc>
                <a:spcPct val="107000"/>
              </a:lnSpc>
              <a:buFont typeface="Arial" panose="020B0604020202020204" pitchFamily="34" charset="0"/>
              <a:buChar char="•"/>
            </a:pPr>
            <a:endParaRPr lang="en-GB" sz="2400" kern="100" dirty="0">
              <a:effectLst/>
              <a:ea typeface="Calibri" panose="020F0502020204030204" pitchFamily="34" charset="0"/>
            </a:endParaRPr>
          </a:p>
          <a:p>
            <a:endParaRPr lang="en-GB" dirty="0"/>
          </a:p>
        </p:txBody>
      </p:sp>
      <p:sp>
        <p:nvSpPr>
          <p:cNvPr id="11" name="TextBox 10">
            <a:extLst>
              <a:ext uri="{FF2B5EF4-FFF2-40B4-BE49-F238E27FC236}">
                <a16:creationId xmlns:a16="http://schemas.microsoft.com/office/drawing/2014/main" id="{23404861-03A0-33BE-F1E6-8304277B726C}"/>
              </a:ext>
            </a:extLst>
          </p:cNvPr>
          <p:cNvSpPr txBox="1"/>
          <p:nvPr/>
        </p:nvSpPr>
        <p:spPr>
          <a:xfrm>
            <a:off x="1123058" y="9111059"/>
            <a:ext cx="17425936" cy="1231106"/>
          </a:xfrm>
          <a:prstGeom prst="rect">
            <a:avLst/>
          </a:prstGeom>
          <a:noFill/>
        </p:spPr>
        <p:txBody>
          <a:bodyPr wrap="square" rtlCol="0">
            <a:spAutoFit/>
          </a:bodyPr>
          <a:lstStyle/>
          <a:p>
            <a:pPr algn="l"/>
            <a:r>
              <a:rPr lang="en-GB" sz="2800" b="1" kern="1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N</a:t>
            </a:r>
            <a:r>
              <a:rPr lang="en-GB" sz="2800" b="1" kern="1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ot an equitable or reactive service that can support timely decision-making for unplanned emergency cancer care</a:t>
            </a:r>
            <a:endParaRPr lang="en-GB" sz="2800" b="1" kern="1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801955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9A2AF-1D15-ED7A-E877-14DF9540AB76}"/>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64711E8-A235-5972-9668-10FDD93D8740}"/>
              </a:ext>
            </a:extLst>
          </p:cNvPr>
          <p:cNvSpPr/>
          <p:nvPr/>
        </p:nvSpPr>
        <p:spPr>
          <a:xfrm>
            <a:off x="15596666" y="0"/>
            <a:ext cx="4507434" cy="6556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 Placeholder 3">
            <a:extLst>
              <a:ext uri="{FF2B5EF4-FFF2-40B4-BE49-F238E27FC236}">
                <a16:creationId xmlns:a16="http://schemas.microsoft.com/office/drawing/2014/main" id="{A4FECA5A-1E49-5CD7-C358-9C521BA6339F}"/>
              </a:ext>
            </a:extLst>
          </p:cNvPr>
          <p:cNvSpPr>
            <a:spLocks noGrp="1"/>
          </p:cNvSpPr>
          <p:nvPr>
            <p:ph type="body" sz="quarter" idx="11"/>
          </p:nvPr>
        </p:nvSpPr>
        <p:spPr>
          <a:xfrm>
            <a:off x="907034" y="470099"/>
            <a:ext cx="13524595" cy="1375482"/>
          </a:xfrm>
        </p:spPr>
        <p:txBody>
          <a:bodyPr/>
          <a:lstStyle/>
          <a:p>
            <a:r>
              <a:rPr lang="en-GB" sz="4400" dirty="0">
                <a:solidFill>
                  <a:srgbClr val="005FBF"/>
                </a:solidFill>
              </a:rPr>
              <a:t>Phase One: System-wide Daily Virtual AO MDM</a:t>
            </a:r>
          </a:p>
          <a:p>
            <a:r>
              <a:rPr lang="en-GB" sz="4400" dirty="0">
                <a:solidFill>
                  <a:srgbClr val="005FBF"/>
                </a:solidFill>
              </a:rPr>
              <a:t>Current Service Provision</a:t>
            </a:r>
          </a:p>
        </p:txBody>
      </p:sp>
      <p:sp>
        <p:nvSpPr>
          <p:cNvPr id="2" name="Rounded Rectangle 11">
            <a:extLst>
              <a:ext uri="{FF2B5EF4-FFF2-40B4-BE49-F238E27FC236}">
                <a16:creationId xmlns:a16="http://schemas.microsoft.com/office/drawing/2014/main" id="{B4A62F2E-9898-0B16-FCBC-B1ABCFBE3D40}"/>
              </a:ext>
            </a:extLst>
          </p:cNvPr>
          <p:cNvSpPr/>
          <p:nvPr/>
        </p:nvSpPr>
        <p:spPr>
          <a:xfrm>
            <a:off x="15439444" y="3480739"/>
            <a:ext cx="3967696" cy="1754325"/>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0000"/>
              </a:lnSpc>
            </a:pPr>
            <a:r>
              <a:rPr lang="en-GB" sz="2400" dirty="0">
                <a:solidFill>
                  <a:schemeClr val="tx1"/>
                </a:solidFill>
                <a:latin typeface="Arial" panose="020B0604020202020204" pitchFamily="34" charset="0"/>
                <a:cs typeface="Arial" panose="020B0604020202020204" pitchFamily="34" charset="0"/>
              </a:rPr>
              <a:t>Development of relationships between AO CNS teams in different trusts</a:t>
            </a:r>
            <a:endParaRPr lang="en-US" sz="2400" dirty="0">
              <a:solidFill>
                <a:schemeClr val="tx1"/>
              </a:solidFill>
              <a:latin typeface="Arial" panose="020B0604020202020204" pitchFamily="34" charset="0"/>
              <a:cs typeface="Arial" panose="020B0604020202020204" pitchFamily="34" charset="0"/>
            </a:endParaRPr>
          </a:p>
        </p:txBody>
      </p:sp>
      <p:sp>
        <p:nvSpPr>
          <p:cNvPr id="3" name="Rounded Rectangle 11">
            <a:extLst>
              <a:ext uri="{FF2B5EF4-FFF2-40B4-BE49-F238E27FC236}">
                <a16:creationId xmlns:a16="http://schemas.microsoft.com/office/drawing/2014/main" id="{1A04094E-FB22-4C07-06FC-DA455B44C42C}"/>
              </a:ext>
            </a:extLst>
          </p:cNvPr>
          <p:cNvSpPr/>
          <p:nvPr/>
        </p:nvSpPr>
        <p:spPr>
          <a:xfrm>
            <a:off x="15439443" y="5466041"/>
            <a:ext cx="3967697" cy="1443935"/>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0000"/>
              </a:lnSpc>
            </a:pPr>
            <a:r>
              <a:rPr lang="en-US" sz="2400" dirty="0">
                <a:solidFill>
                  <a:schemeClr val="tx1"/>
                </a:solidFill>
                <a:latin typeface="Arial" panose="020B0604020202020204" pitchFamily="34" charset="0"/>
                <a:cs typeface="Arial" panose="020B0604020202020204" pitchFamily="34" charset="0"/>
              </a:rPr>
              <a:t>Supports timely and knowledgeable management of IO toxicity</a:t>
            </a:r>
          </a:p>
        </p:txBody>
      </p:sp>
      <p:sp>
        <p:nvSpPr>
          <p:cNvPr id="5" name="Rounded Rectangle 11">
            <a:extLst>
              <a:ext uri="{FF2B5EF4-FFF2-40B4-BE49-F238E27FC236}">
                <a16:creationId xmlns:a16="http://schemas.microsoft.com/office/drawing/2014/main" id="{528C09BF-46BF-D777-D3E9-A3993420A3F1}"/>
              </a:ext>
            </a:extLst>
          </p:cNvPr>
          <p:cNvSpPr/>
          <p:nvPr/>
        </p:nvSpPr>
        <p:spPr>
          <a:xfrm>
            <a:off x="15439444" y="7140953"/>
            <a:ext cx="3967696" cy="1443935"/>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0000"/>
              </a:lnSpc>
            </a:pPr>
            <a:r>
              <a:rPr lang="en-US" sz="2400" dirty="0">
                <a:solidFill>
                  <a:schemeClr val="tx1"/>
                </a:solidFill>
                <a:latin typeface="Arial" panose="020B0604020202020204" pitchFamily="34" charset="0"/>
                <a:cs typeface="Arial" panose="020B0604020202020204" pitchFamily="34" charset="0"/>
              </a:rPr>
              <a:t>Positive learning opportunity for CNS, ACP, resident doctors, PA</a:t>
            </a:r>
          </a:p>
        </p:txBody>
      </p:sp>
      <p:graphicFrame>
        <p:nvGraphicFramePr>
          <p:cNvPr id="10" name="Chart 9">
            <a:extLst>
              <a:ext uri="{FF2B5EF4-FFF2-40B4-BE49-F238E27FC236}">
                <a16:creationId xmlns:a16="http://schemas.microsoft.com/office/drawing/2014/main" id="{2C6A4EEA-6E10-3C50-2670-0AC1D530921D}"/>
              </a:ext>
            </a:extLst>
          </p:cNvPr>
          <p:cNvGraphicFramePr>
            <a:graphicFrameLocks/>
          </p:cNvGraphicFramePr>
          <p:nvPr>
            <p:extLst>
              <p:ext uri="{D42A27DB-BD31-4B8C-83A1-F6EECF244321}">
                <p14:modId xmlns:p14="http://schemas.microsoft.com/office/powerpoint/2010/main" val="1636083333"/>
              </p:ext>
            </p:extLst>
          </p:nvPr>
        </p:nvGraphicFramePr>
        <p:xfrm>
          <a:off x="907034" y="2525996"/>
          <a:ext cx="8405533" cy="6731322"/>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326FEE7D-8AAE-80D5-7460-F5EBA9A0EE03}"/>
              </a:ext>
            </a:extLst>
          </p:cNvPr>
          <p:cNvSpPr txBox="1"/>
          <p:nvPr/>
        </p:nvSpPr>
        <p:spPr>
          <a:xfrm>
            <a:off x="922536" y="9348601"/>
            <a:ext cx="6969274" cy="400110"/>
          </a:xfrm>
          <a:prstGeom prst="rect">
            <a:avLst/>
          </a:prstGeom>
          <a:noFill/>
        </p:spPr>
        <p:txBody>
          <a:bodyPr wrap="square" rtlCol="0">
            <a:spAutoFit/>
          </a:bodyPr>
          <a:lstStyle/>
          <a:p>
            <a:r>
              <a:rPr lang="en-GB" sz="2000" dirty="0"/>
              <a:t>*Unverified and unpublished departmental audit data</a:t>
            </a:r>
          </a:p>
        </p:txBody>
      </p:sp>
      <p:sp>
        <p:nvSpPr>
          <p:cNvPr id="13" name="Rounded Rectangle 11">
            <a:extLst>
              <a:ext uri="{FF2B5EF4-FFF2-40B4-BE49-F238E27FC236}">
                <a16:creationId xmlns:a16="http://schemas.microsoft.com/office/drawing/2014/main" id="{89337470-3D06-D1F4-F7FE-EEA46F834A1F}"/>
              </a:ext>
            </a:extLst>
          </p:cNvPr>
          <p:cNvSpPr/>
          <p:nvPr/>
        </p:nvSpPr>
        <p:spPr>
          <a:xfrm>
            <a:off x="10059238" y="3480738"/>
            <a:ext cx="5034106" cy="1754326"/>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prstClr val="black"/>
                </a:solidFill>
                <a:latin typeface="Arial" panose="020B0604020202020204" pitchFamily="34" charset="0"/>
                <a:cs typeface="Arial" panose="020B0604020202020204" pitchFamily="34" charset="0"/>
              </a:rPr>
              <a:t>Average (range) length of AO MDT meeting = 38 minutes (4-60) – scope to extend this MDT to include another 1-2 acute trusts</a:t>
            </a:r>
          </a:p>
        </p:txBody>
      </p:sp>
      <p:sp>
        <p:nvSpPr>
          <p:cNvPr id="16" name="Rounded Rectangle 11">
            <a:extLst>
              <a:ext uri="{FF2B5EF4-FFF2-40B4-BE49-F238E27FC236}">
                <a16:creationId xmlns:a16="http://schemas.microsoft.com/office/drawing/2014/main" id="{5F47B4BD-A95A-FBB2-BA96-DE794B37359C}"/>
              </a:ext>
            </a:extLst>
          </p:cNvPr>
          <p:cNvSpPr/>
          <p:nvPr/>
        </p:nvSpPr>
        <p:spPr>
          <a:xfrm>
            <a:off x="10052050" y="5441845"/>
            <a:ext cx="5034106" cy="2130314"/>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2400" dirty="0">
                <a:solidFill>
                  <a:prstClr val="black"/>
                </a:solidFill>
                <a:latin typeface="Arial" panose="020B0604020202020204" pitchFamily="34" charset="0"/>
                <a:cs typeface="Arial" panose="020B0604020202020204" pitchFamily="34" charset="0"/>
              </a:rPr>
              <a:t>100% of site-specific oncology consultants think the AO MDM supports management of AO admissions and 100% want the AO MDT to continue</a:t>
            </a:r>
          </a:p>
        </p:txBody>
      </p:sp>
      <p:sp>
        <p:nvSpPr>
          <p:cNvPr id="17" name="Rounded Rectangle 11">
            <a:extLst>
              <a:ext uri="{FF2B5EF4-FFF2-40B4-BE49-F238E27FC236}">
                <a16:creationId xmlns:a16="http://schemas.microsoft.com/office/drawing/2014/main" id="{AD2F28CD-1831-FFD9-EB46-B20A88DA4A01}"/>
              </a:ext>
            </a:extLst>
          </p:cNvPr>
          <p:cNvSpPr/>
          <p:nvPr/>
        </p:nvSpPr>
        <p:spPr>
          <a:xfrm>
            <a:off x="10059238" y="7778941"/>
            <a:ext cx="5034106" cy="1443935"/>
          </a:xfrm>
          <a:prstGeom prst="roundRect">
            <a:avLst/>
          </a:prstGeom>
          <a:solidFill>
            <a:srgbClr val="BF0075">
              <a:alpha val="3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prstClr val="black"/>
                </a:solidFill>
                <a:latin typeface="Arial" panose="020B0604020202020204" pitchFamily="34" charset="0"/>
                <a:cs typeface="Arial" panose="020B0604020202020204" pitchFamily="34" charset="0"/>
              </a:rPr>
              <a:t>50% of site-specific oncology consultants reported a reduction in e-mails regarding acute patients</a:t>
            </a:r>
          </a:p>
        </p:txBody>
      </p:sp>
      <p:sp>
        <p:nvSpPr>
          <p:cNvPr id="18" name="Rounded Rectangle 11">
            <a:extLst>
              <a:ext uri="{FF2B5EF4-FFF2-40B4-BE49-F238E27FC236}">
                <a16:creationId xmlns:a16="http://schemas.microsoft.com/office/drawing/2014/main" id="{CA63826A-0408-D237-4606-FE85D73F38D9}"/>
              </a:ext>
            </a:extLst>
          </p:cNvPr>
          <p:cNvSpPr/>
          <p:nvPr/>
        </p:nvSpPr>
        <p:spPr>
          <a:xfrm>
            <a:off x="10112192" y="2525997"/>
            <a:ext cx="9372905" cy="645632"/>
          </a:xfrm>
          <a:prstGeom prst="roundRect">
            <a:avLst/>
          </a:prstGeom>
          <a:solidFill>
            <a:srgbClr val="BF0075">
              <a:alpha val="90000"/>
            </a:srgbClr>
          </a:solidFill>
          <a:ln w="50800">
            <a:solidFill>
              <a:srgbClr val="BF0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0000"/>
              </a:lnSpc>
            </a:pPr>
            <a:r>
              <a:rPr lang="en-US" sz="2800" b="1" dirty="0">
                <a:solidFill>
                  <a:schemeClr val="bg1"/>
                </a:solidFill>
                <a:latin typeface="Arial" panose="020B0604020202020204" pitchFamily="34" charset="0"/>
                <a:cs typeface="Arial" panose="020B0604020202020204" pitchFamily="34" charset="0"/>
              </a:rPr>
              <a:t>Outcomes from the East and Mid Cheshire Pilot</a:t>
            </a:r>
          </a:p>
        </p:txBody>
      </p:sp>
    </p:spTree>
    <p:extLst>
      <p:ext uri="{BB962C8B-B14F-4D97-AF65-F5344CB8AC3E}">
        <p14:creationId xmlns:p14="http://schemas.microsoft.com/office/powerpoint/2010/main" val="467158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93C87-CBB8-B6D1-944F-E066D0EFBFDA}"/>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63C79DB5-E753-992F-FCFD-1D5177B9ADEE}"/>
              </a:ext>
            </a:extLst>
          </p:cNvPr>
          <p:cNvSpPr/>
          <p:nvPr/>
        </p:nvSpPr>
        <p:spPr>
          <a:xfrm>
            <a:off x="15596666" y="0"/>
            <a:ext cx="4507434" cy="6556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9BD92A6F-D156-9F54-2653-0AAD79E9D95D}"/>
              </a:ext>
            </a:extLst>
          </p:cNvPr>
          <p:cNvSpPr>
            <a:spLocks noGrp="1"/>
          </p:cNvSpPr>
          <p:nvPr>
            <p:ph type="body" sz="quarter" idx="13"/>
          </p:nvPr>
        </p:nvSpPr>
        <p:spPr>
          <a:xfrm>
            <a:off x="1123058" y="1389532"/>
            <a:ext cx="12329168" cy="5166978"/>
          </a:xfrm>
        </p:spPr>
        <p:txBody>
          <a:bodyPr/>
          <a:lstStyle/>
          <a:p>
            <a:r>
              <a:rPr lang="en-GB" sz="2800" b="1" dirty="0"/>
              <a:t>Resources</a:t>
            </a:r>
          </a:p>
          <a:p>
            <a:pPr marL="457200" indent="-457200">
              <a:buFont typeface="Arial" panose="020B0604020202020204" pitchFamily="34" charset="0"/>
              <a:buChar char="•"/>
            </a:pPr>
            <a:r>
              <a:rPr lang="en-GB" sz="2400" dirty="0"/>
              <a:t>Pump-prime funding by Cancer Alliance</a:t>
            </a:r>
          </a:p>
          <a:p>
            <a:pPr marL="914400" lvl="1" indent="-457200">
              <a:buFont typeface="Arial" panose="020B0604020202020204" pitchFamily="34" charset="0"/>
              <a:buChar char="•"/>
            </a:pPr>
            <a:r>
              <a:rPr lang="en-GB" sz="2400" dirty="0"/>
              <a:t>Clinical Lead</a:t>
            </a:r>
          </a:p>
          <a:p>
            <a:pPr marL="914400" lvl="1" indent="-457200">
              <a:buFont typeface="Arial" panose="020B0604020202020204" pitchFamily="34" charset="0"/>
              <a:buChar char="•"/>
            </a:pPr>
            <a:r>
              <a:rPr lang="en-GB" sz="2400" dirty="0"/>
              <a:t>Nursing Lead</a:t>
            </a:r>
          </a:p>
          <a:p>
            <a:pPr marL="914400" lvl="1" indent="-457200">
              <a:buFont typeface="Arial" panose="020B0604020202020204" pitchFamily="34" charset="0"/>
              <a:buChar char="•"/>
            </a:pPr>
            <a:r>
              <a:rPr lang="en-GB" sz="2400" dirty="0"/>
              <a:t>Project Management via NHSTU including health economics modelling</a:t>
            </a:r>
          </a:p>
          <a:p>
            <a:pPr marL="914400" lvl="1" indent="-457200">
              <a:buFont typeface="Arial" panose="020B0604020202020204" pitchFamily="34" charset="0"/>
              <a:buChar char="•"/>
            </a:pPr>
            <a:r>
              <a:rPr lang="en-GB" sz="2400" dirty="0"/>
              <a:t>MDM Coordinator </a:t>
            </a:r>
          </a:p>
          <a:p>
            <a:pPr marL="914400" lvl="1" indent="-457200">
              <a:buFont typeface="Arial" panose="020B0604020202020204" pitchFamily="34" charset="0"/>
              <a:buChar char="•"/>
            </a:pPr>
            <a:r>
              <a:rPr lang="en-GB" sz="2400" dirty="0"/>
              <a:t>Hardware</a:t>
            </a:r>
          </a:p>
          <a:p>
            <a:pPr marL="914400" lvl="1" indent="-457200">
              <a:buFont typeface="Arial" panose="020B0604020202020204" pitchFamily="34" charset="0"/>
              <a:buChar char="•"/>
            </a:pPr>
            <a:r>
              <a:rPr lang="en-GB" sz="2400" dirty="0"/>
              <a:t>Software development in collaboration with Christie BI team</a:t>
            </a:r>
          </a:p>
          <a:p>
            <a:pPr marL="914400" lvl="1" indent="-457200">
              <a:buFont typeface="Arial" panose="020B0604020202020204" pitchFamily="34" charset="0"/>
              <a:buChar char="•"/>
            </a:pPr>
            <a:r>
              <a:rPr lang="en-GB" sz="2400" dirty="0"/>
              <a:t>Comms and education for staff and patients</a:t>
            </a:r>
          </a:p>
          <a:p>
            <a:pPr marL="457200" indent="-457200">
              <a:buFont typeface="Arial" panose="020B0604020202020204" pitchFamily="34" charset="0"/>
              <a:buChar char="•"/>
            </a:pPr>
            <a:r>
              <a:rPr lang="en-GB" sz="2400" dirty="0"/>
              <a:t>AO SLA agreement already in place between acute trusts and the Christie</a:t>
            </a:r>
          </a:p>
          <a:p>
            <a:pPr marL="457200" indent="-457200">
              <a:buFont typeface="Arial" panose="020B0604020202020204" pitchFamily="34" charset="0"/>
              <a:buChar char="•"/>
            </a:pPr>
            <a:endParaRPr lang="en-GB" dirty="0"/>
          </a:p>
        </p:txBody>
      </p:sp>
      <p:sp>
        <p:nvSpPr>
          <p:cNvPr id="4" name="Text Placeholder 3">
            <a:extLst>
              <a:ext uri="{FF2B5EF4-FFF2-40B4-BE49-F238E27FC236}">
                <a16:creationId xmlns:a16="http://schemas.microsoft.com/office/drawing/2014/main" id="{874901FC-CC9D-6E35-C0AB-F2180AC3E300}"/>
              </a:ext>
            </a:extLst>
          </p:cNvPr>
          <p:cNvSpPr>
            <a:spLocks noGrp="1"/>
          </p:cNvSpPr>
          <p:nvPr>
            <p:ph type="body" sz="quarter" idx="11"/>
          </p:nvPr>
        </p:nvSpPr>
        <p:spPr>
          <a:xfrm>
            <a:off x="763018" y="326322"/>
            <a:ext cx="13524595" cy="863857"/>
          </a:xfrm>
        </p:spPr>
        <p:txBody>
          <a:bodyPr/>
          <a:lstStyle/>
          <a:p>
            <a:r>
              <a:rPr lang="en-GB" sz="4400" dirty="0">
                <a:solidFill>
                  <a:srgbClr val="005FBF"/>
                </a:solidFill>
              </a:rPr>
              <a:t>Phase One: System-wide Daily Virtual AO MDM</a:t>
            </a:r>
          </a:p>
        </p:txBody>
      </p:sp>
      <p:sp>
        <p:nvSpPr>
          <p:cNvPr id="5" name="Text Placeholder 2">
            <a:extLst>
              <a:ext uri="{FF2B5EF4-FFF2-40B4-BE49-F238E27FC236}">
                <a16:creationId xmlns:a16="http://schemas.microsoft.com/office/drawing/2014/main" id="{84A45827-C705-85A9-B2B5-DFEC9EF798D6}"/>
              </a:ext>
            </a:extLst>
          </p:cNvPr>
          <p:cNvSpPr txBox="1">
            <a:spLocks/>
          </p:cNvSpPr>
          <p:nvPr/>
        </p:nvSpPr>
        <p:spPr>
          <a:xfrm>
            <a:off x="1123058" y="5674884"/>
            <a:ext cx="8952553" cy="4700661"/>
          </a:xfrm>
          <a:prstGeom prst="rect">
            <a:avLst/>
          </a:prstGeom>
        </p:spPr>
        <p:txBody>
          <a:bodyPr/>
          <a:lstStyle>
            <a:lvl1pPr marL="0" eaLnBrk="1" hangingPunct="1">
              <a:defRPr sz="3200" b="0">
                <a:solidFill>
                  <a:schemeClr val="tx1"/>
                </a:solidFill>
                <a:latin typeface="Arial" panose="020B0604020202020204" pitchFamily="34" charset="0"/>
                <a:ea typeface="+mn-ea"/>
                <a:cs typeface="Arial" panose="020B0604020202020204" pitchFamily="34" charset="0"/>
              </a:defRPr>
            </a:lvl1pPr>
            <a:lvl2pPr marL="457200" eaLnBrk="1" hangingPunct="1">
              <a:defRPr>
                <a:latin typeface="Arial" panose="020B0604020202020204" pitchFamily="34" charset="0"/>
                <a:ea typeface="+mn-ea"/>
                <a:cs typeface="Arial" panose="020B0604020202020204" pitchFamily="34" charset="0"/>
              </a:defRPr>
            </a:lvl2pPr>
            <a:lvl3pPr marL="914400" eaLnBrk="1" hangingPunct="1">
              <a:defRPr>
                <a:latin typeface="Arial" panose="020B0604020202020204" pitchFamily="34" charset="0"/>
                <a:ea typeface="+mn-ea"/>
                <a:cs typeface="Arial" panose="020B0604020202020204" pitchFamily="34" charset="0"/>
              </a:defRPr>
            </a:lvl3pPr>
            <a:lvl4pPr marL="1371600" eaLnBrk="1" hangingPunct="1">
              <a:defRPr>
                <a:latin typeface="Arial" panose="020B0604020202020204" pitchFamily="34" charset="0"/>
                <a:ea typeface="+mn-ea"/>
                <a:cs typeface="Arial" panose="020B0604020202020204" pitchFamily="34" charset="0"/>
              </a:defRPr>
            </a:lvl4pPr>
            <a:lvl5pPr marL="1828800" eaLnBrk="1" hangingPunct="1">
              <a:defRPr>
                <a:latin typeface="Arial" panose="020B0604020202020204" pitchFamily="34" charset="0"/>
                <a:ea typeface="+mn-ea"/>
                <a:cs typeface="Arial" panose="020B0604020202020204" pitchFamily="34" charset="0"/>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GB" sz="2800" b="1" dirty="0"/>
              <a:t>Stakeholder Engagement</a:t>
            </a:r>
          </a:p>
          <a:p>
            <a:pPr marL="457200" indent="-457200">
              <a:buFont typeface="Arial" panose="020B0604020202020204" pitchFamily="34" charset="0"/>
              <a:buChar char="•"/>
            </a:pPr>
            <a:r>
              <a:rPr lang="en-GB" sz="2400" dirty="0"/>
              <a:t>Service User Representatives</a:t>
            </a:r>
          </a:p>
          <a:p>
            <a:pPr marL="457200" indent="-457200">
              <a:buFont typeface="Arial" panose="020B0604020202020204" pitchFamily="34" charset="0"/>
              <a:buChar char="•"/>
            </a:pPr>
            <a:r>
              <a:rPr lang="en-GB" sz="2400" dirty="0"/>
              <a:t>GM Cancer Alliance AO Pathway Board</a:t>
            </a:r>
          </a:p>
          <a:p>
            <a:pPr marL="457200" indent="-457200">
              <a:buFont typeface="Arial" panose="020B0604020202020204" pitchFamily="34" charset="0"/>
              <a:buChar char="•"/>
            </a:pPr>
            <a:r>
              <a:rPr lang="en-GB" sz="2400" dirty="0"/>
              <a:t>AO and specialty oncologists</a:t>
            </a:r>
          </a:p>
          <a:p>
            <a:pPr marL="457200" indent="-457200">
              <a:buFont typeface="Arial" panose="020B0604020202020204" pitchFamily="34" charset="0"/>
              <a:buChar char="•"/>
            </a:pPr>
            <a:r>
              <a:rPr lang="en-GB" sz="2400" dirty="0"/>
              <a:t>AO nursing teams and AHP</a:t>
            </a:r>
          </a:p>
          <a:p>
            <a:pPr marL="457200" indent="-457200">
              <a:buFont typeface="Arial" panose="020B0604020202020204" pitchFamily="34" charset="0"/>
              <a:buChar char="•"/>
            </a:pPr>
            <a:r>
              <a:rPr lang="en-GB" sz="2400" dirty="0"/>
              <a:t>Commissioning</a:t>
            </a:r>
          </a:p>
          <a:p>
            <a:pPr marL="457200" indent="-457200">
              <a:buFont typeface="Arial" panose="020B0604020202020204" pitchFamily="34" charset="0"/>
              <a:buChar char="•"/>
            </a:pPr>
            <a:r>
              <a:rPr lang="en-GB" sz="2400" dirty="0"/>
              <a:t>The Christie Exec Team</a:t>
            </a:r>
          </a:p>
          <a:p>
            <a:pPr marL="457200" indent="-457200">
              <a:buFont typeface="Arial" panose="020B0604020202020204" pitchFamily="34" charset="0"/>
              <a:buChar char="•"/>
            </a:pPr>
            <a:r>
              <a:rPr lang="en-GB" sz="2400" dirty="0"/>
              <a:t>UEC</a:t>
            </a:r>
          </a:p>
          <a:p>
            <a:pPr marL="457200" indent="-457200">
              <a:buFont typeface="Arial" panose="020B0604020202020204" pitchFamily="34" charset="0"/>
              <a:buChar char="•"/>
            </a:pPr>
            <a:r>
              <a:rPr lang="en-GB" sz="2400" dirty="0"/>
              <a:t>Launch Meeting for AO teams 21</a:t>
            </a:r>
            <a:r>
              <a:rPr lang="en-GB" sz="2400" baseline="30000" dirty="0"/>
              <a:t>st</a:t>
            </a:r>
            <a:r>
              <a:rPr lang="en-GB" sz="2400" dirty="0"/>
              <a:t> March 2025</a:t>
            </a:r>
          </a:p>
          <a:p>
            <a:pPr marL="457200" indent="-457200">
              <a:buFont typeface="Arial" panose="020B0604020202020204" pitchFamily="34" charset="0"/>
              <a:buChar char="•"/>
            </a:pPr>
            <a:r>
              <a:rPr lang="en-GB" sz="2400" dirty="0"/>
              <a:t>Alignment with UKAOS</a:t>
            </a:r>
          </a:p>
        </p:txBody>
      </p:sp>
      <p:pic>
        <p:nvPicPr>
          <p:cNvPr id="2" name="Picture 1">
            <a:extLst>
              <a:ext uri="{FF2B5EF4-FFF2-40B4-BE49-F238E27FC236}">
                <a16:creationId xmlns:a16="http://schemas.microsoft.com/office/drawing/2014/main" id="{8E7B2B99-498D-FA53-DF46-C63CD9FB2A8B}"/>
              </a:ext>
            </a:extLst>
          </p:cNvPr>
          <p:cNvPicPr>
            <a:picLocks noChangeAspect="1"/>
          </p:cNvPicPr>
          <p:nvPr/>
        </p:nvPicPr>
        <p:blipFill rotWithShape="1">
          <a:blip r:embed="rId2"/>
          <a:srcRect l="366" t="19219" r="68985" b="5554"/>
          <a:stretch/>
        </p:blipFill>
        <p:spPr>
          <a:xfrm>
            <a:off x="12500322" y="1802675"/>
            <a:ext cx="5580000" cy="7704000"/>
          </a:xfrm>
          <a:prstGeom prst="rect">
            <a:avLst/>
          </a:prstGeom>
          <a:ln w="25400">
            <a:solidFill>
              <a:schemeClr val="tx1">
                <a:lumMod val="75000"/>
                <a:lumOff val="2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80697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E1D446-AECE-9A87-0265-4977C21E250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3D09000-0482-B517-320E-9D2E9350E626}"/>
              </a:ext>
            </a:extLst>
          </p:cNvPr>
          <p:cNvSpPr>
            <a:spLocks noGrp="1"/>
          </p:cNvSpPr>
          <p:nvPr>
            <p:ph type="body" sz="quarter" idx="13"/>
          </p:nvPr>
        </p:nvSpPr>
        <p:spPr>
          <a:xfrm>
            <a:off x="907034" y="1982267"/>
            <a:ext cx="18146016" cy="8352928"/>
          </a:xfrm>
        </p:spPr>
        <p:txBody>
          <a:bodyPr/>
          <a:lstStyle/>
          <a:p>
            <a:r>
              <a:rPr lang="en-GB" b="1" dirty="0"/>
              <a:t>Phase 1: Pan-GM Daily AO MDM</a:t>
            </a:r>
          </a:p>
          <a:p>
            <a:pPr marL="457200" indent="-457200">
              <a:buFont typeface="Arial" panose="020B0604020202020204" pitchFamily="34" charset="0"/>
              <a:buChar char="•"/>
            </a:pPr>
            <a:r>
              <a:rPr lang="en-GB" sz="2800" dirty="0"/>
              <a:t>Continue roll-out of system-wide daily </a:t>
            </a:r>
            <a:r>
              <a:rPr lang="en-GB" sz="2800" dirty="0" smtClean="0"/>
              <a:t>AO </a:t>
            </a:r>
            <a:r>
              <a:rPr lang="en-GB" sz="2800" dirty="0"/>
              <a:t>MDM</a:t>
            </a:r>
          </a:p>
          <a:p>
            <a:pPr marL="457200" indent="-457200">
              <a:buFont typeface="Arial" panose="020B0604020202020204" pitchFamily="34" charset="0"/>
              <a:buChar char="•"/>
            </a:pPr>
            <a:r>
              <a:rPr lang="en-GB" sz="2800" dirty="0"/>
              <a:t>Ensure BI sustainability with support from the Christie BI team</a:t>
            </a:r>
          </a:p>
          <a:p>
            <a:pPr marL="457200" indent="-457200">
              <a:buFont typeface="Arial" panose="020B0604020202020204" pitchFamily="34" charset="0"/>
              <a:buChar char="•"/>
            </a:pPr>
            <a:r>
              <a:rPr lang="en-GB" sz="2800" dirty="0"/>
              <a:t>Return to board with outcomes including economic analysis</a:t>
            </a:r>
          </a:p>
          <a:p>
            <a:endParaRPr lang="en-GB" sz="2800" dirty="0">
              <a:highlight>
                <a:srgbClr val="FFFF00"/>
              </a:highlight>
            </a:endParaRPr>
          </a:p>
          <a:p>
            <a:r>
              <a:rPr lang="en-GB" b="1" dirty="0"/>
              <a:t>Phase 2: Oncology Ambulatory Care</a:t>
            </a:r>
          </a:p>
          <a:p>
            <a:pPr marL="457200" indent="-457200">
              <a:buFont typeface="Arial" panose="020B0604020202020204" pitchFamily="34" charset="0"/>
              <a:buChar char="•"/>
            </a:pPr>
            <a:r>
              <a:rPr lang="en-GB" sz="2800" dirty="0"/>
              <a:t>Cancer Board to advise on further stakeholder involvement</a:t>
            </a:r>
          </a:p>
          <a:p>
            <a:pPr marL="457200" indent="-457200">
              <a:buFont typeface="Arial" panose="020B0604020202020204" pitchFamily="34" charset="0"/>
              <a:buChar char="•"/>
            </a:pPr>
            <a:r>
              <a:rPr lang="en-GB" sz="2800" dirty="0"/>
              <a:t>Ask of </a:t>
            </a:r>
            <a:r>
              <a:rPr lang="en-GB" sz="2800" dirty="0" smtClean="0"/>
              <a:t>Cancer Board </a:t>
            </a:r>
            <a:r>
              <a:rPr lang="en-GB" sz="2800" dirty="0"/>
              <a:t>to approve options appraisal development for stakeholder consideration</a:t>
            </a:r>
          </a:p>
          <a:p>
            <a:pPr marL="457200" indent="-457200">
              <a:buFont typeface="Arial" panose="020B0604020202020204" pitchFamily="34" charset="0"/>
              <a:buChar char="•"/>
            </a:pPr>
            <a:r>
              <a:rPr lang="en-GB" sz="2800" dirty="0"/>
              <a:t>Consider executive-level oversight group to ensure inter-organisational alignment</a:t>
            </a:r>
          </a:p>
          <a:p>
            <a:endParaRPr lang="en-GB" dirty="0"/>
          </a:p>
          <a:p>
            <a:r>
              <a:rPr lang="en-GB" b="1" dirty="0"/>
              <a:t>The GM AO 5 Year Plan sits alongside the GM Cancer Alliance Metastatic Strategy</a:t>
            </a:r>
          </a:p>
          <a:p>
            <a:pPr marL="457200" indent="-457200">
              <a:buFont typeface="Arial" panose="020B0604020202020204" pitchFamily="34" charset="0"/>
              <a:buChar char="•"/>
            </a:pPr>
            <a:r>
              <a:rPr lang="en-GB" sz="2800" dirty="0"/>
              <a:t>Presentation </a:t>
            </a:r>
            <a:r>
              <a:rPr lang="en-GB" sz="2800" dirty="0" smtClean="0"/>
              <a:t>to Cancer Board postponed </a:t>
            </a:r>
            <a:r>
              <a:rPr lang="en-GB" sz="2800" dirty="0"/>
              <a:t>due to other competing pressures</a:t>
            </a:r>
          </a:p>
          <a:p>
            <a:pPr marL="457200" indent="-457200">
              <a:buFont typeface="Arial" panose="020B0604020202020204" pitchFamily="34" charset="0"/>
              <a:buChar char="•"/>
            </a:pPr>
            <a:r>
              <a:rPr lang="en-GB" sz="2800" dirty="0"/>
              <a:t>Overview included in slide deck for information</a:t>
            </a:r>
          </a:p>
          <a:p>
            <a:pPr marL="457200" indent="-457200">
              <a:buFont typeface="Arial" panose="020B0604020202020204" pitchFamily="34" charset="0"/>
              <a:buChar char="•"/>
            </a:pPr>
            <a:r>
              <a:rPr lang="en-GB" sz="2800" dirty="0"/>
              <a:t>The Cancer Alliance will proceed with those projects that can be delivered with no additional resources</a:t>
            </a:r>
          </a:p>
          <a:p>
            <a:pPr marL="457200" indent="-457200">
              <a:buFont typeface="Arial" panose="020B0604020202020204" pitchFamily="34" charset="0"/>
              <a:buChar char="•"/>
            </a:pPr>
            <a:r>
              <a:rPr lang="en-GB" sz="2800" dirty="0"/>
              <a:t>Presentation with patient story at </a:t>
            </a:r>
            <a:r>
              <a:rPr lang="en-GB" sz="2800" dirty="0" smtClean="0"/>
              <a:t>next Cancer Board</a:t>
            </a:r>
            <a:endParaRPr lang="en-GB" dirty="0"/>
          </a:p>
        </p:txBody>
      </p:sp>
      <p:sp>
        <p:nvSpPr>
          <p:cNvPr id="4" name="Text Placeholder 3">
            <a:extLst>
              <a:ext uri="{FF2B5EF4-FFF2-40B4-BE49-F238E27FC236}">
                <a16:creationId xmlns:a16="http://schemas.microsoft.com/office/drawing/2014/main" id="{7AEE4557-1EB9-A993-6D08-CA7F89CAA9F0}"/>
              </a:ext>
            </a:extLst>
          </p:cNvPr>
          <p:cNvSpPr>
            <a:spLocks noGrp="1"/>
          </p:cNvSpPr>
          <p:nvPr>
            <p:ph type="body" sz="quarter" idx="11"/>
          </p:nvPr>
        </p:nvSpPr>
        <p:spPr>
          <a:xfrm>
            <a:off x="907034" y="470099"/>
            <a:ext cx="13524595" cy="1375482"/>
          </a:xfrm>
        </p:spPr>
        <p:txBody>
          <a:bodyPr/>
          <a:lstStyle/>
          <a:p>
            <a:r>
              <a:rPr lang="en-GB" sz="4400" dirty="0">
                <a:solidFill>
                  <a:srgbClr val="005FBF"/>
                </a:solidFill>
              </a:rPr>
              <a:t>Next</a:t>
            </a:r>
            <a:r>
              <a:rPr lang="en-GB" sz="4400" dirty="0"/>
              <a:t> </a:t>
            </a:r>
            <a:r>
              <a:rPr lang="en-GB" sz="4400" dirty="0">
                <a:solidFill>
                  <a:srgbClr val="005FBF"/>
                </a:solidFill>
              </a:rPr>
              <a:t>Steps</a:t>
            </a:r>
          </a:p>
        </p:txBody>
      </p:sp>
      <p:sp>
        <p:nvSpPr>
          <p:cNvPr id="5" name="Text Placeholder 2">
            <a:extLst>
              <a:ext uri="{FF2B5EF4-FFF2-40B4-BE49-F238E27FC236}">
                <a16:creationId xmlns:a16="http://schemas.microsoft.com/office/drawing/2014/main" id="{4E064D75-C55F-059B-39A8-8C9647C14030}"/>
              </a:ext>
            </a:extLst>
          </p:cNvPr>
          <p:cNvSpPr txBox="1">
            <a:spLocks/>
          </p:cNvSpPr>
          <p:nvPr/>
        </p:nvSpPr>
        <p:spPr>
          <a:xfrm>
            <a:off x="10556106" y="1855849"/>
            <a:ext cx="9312593" cy="4700661"/>
          </a:xfrm>
          <a:prstGeom prst="rect">
            <a:avLst/>
          </a:prstGeom>
        </p:spPr>
        <p:txBody>
          <a:bodyPr/>
          <a:lstStyle>
            <a:lvl1pPr marL="0" eaLnBrk="1" hangingPunct="1">
              <a:defRPr sz="3200" b="0">
                <a:solidFill>
                  <a:schemeClr val="tx1"/>
                </a:solidFill>
                <a:latin typeface="Arial" panose="020B0604020202020204" pitchFamily="34" charset="0"/>
                <a:ea typeface="+mn-ea"/>
                <a:cs typeface="Arial" panose="020B0604020202020204" pitchFamily="34" charset="0"/>
              </a:defRPr>
            </a:lvl1pPr>
            <a:lvl2pPr marL="457200" eaLnBrk="1" hangingPunct="1">
              <a:defRPr>
                <a:latin typeface="Arial" panose="020B0604020202020204" pitchFamily="34" charset="0"/>
                <a:ea typeface="+mn-ea"/>
                <a:cs typeface="Arial" panose="020B0604020202020204" pitchFamily="34" charset="0"/>
              </a:defRPr>
            </a:lvl2pPr>
            <a:lvl3pPr marL="914400" eaLnBrk="1" hangingPunct="1">
              <a:defRPr>
                <a:latin typeface="Arial" panose="020B0604020202020204" pitchFamily="34" charset="0"/>
                <a:ea typeface="+mn-ea"/>
                <a:cs typeface="Arial" panose="020B0604020202020204" pitchFamily="34" charset="0"/>
              </a:defRPr>
            </a:lvl3pPr>
            <a:lvl4pPr marL="1371600" eaLnBrk="1" hangingPunct="1">
              <a:defRPr>
                <a:latin typeface="Arial" panose="020B0604020202020204" pitchFamily="34" charset="0"/>
                <a:ea typeface="+mn-ea"/>
                <a:cs typeface="Arial" panose="020B0604020202020204" pitchFamily="34" charset="0"/>
              </a:defRPr>
            </a:lvl4pPr>
            <a:lvl5pPr marL="1828800" eaLnBrk="1" hangingPunct="1">
              <a:defRPr>
                <a:latin typeface="Arial" panose="020B0604020202020204" pitchFamily="34" charset="0"/>
                <a:ea typeface="+mn-ea"/>
                <a:cs typeface="Arial" panose="020B0604020202020204" pitchFamily="34" charset="0"/>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endParaRPr lang="en-GB" sz="2800" dirty="0"/>
          </a:p>
        </p:txBody>
      </p:sp>
    </p:spTree>
    <p:extLst>
      <p:ext uri="{BB962C8B-B14F-4D97-AF65-F5344CB8AC3E}">
        <p14:creationId xmlns:p14="http://schemas.microsoft.com/office/powerpoint/2010/main" val="33987944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2023 GMC ppt template</Template>
  <TotalTime>2504</TotalTime>
  <Words>1194</Words>
  <Application>Microsoft Office PowerPoint</Application>
  <PresentationFormat>Custom</PresentationFormat>
  <Paragraphs>123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ＭＳ Ｐゴシック</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Garnsey</dc:creator>
  <cp:lastModifiedBy>Garnsey Clare</cp:lastModifiedBy>
  <cp:revision>79</cp:revision>
  <dcterms:created xsi:type="dcterms:W3CDTF">2023-05-25T12:26:59Z</dcterms:created>
  <dcterms:modified xsi:type="dcterms:W3CDTF">2025-03-25T18:41:15Z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2023-05-04T00:00:00Z</vt:filetime>
  </property>
  <property fmtid="{D5CDD505-2E9C-101B-9397-08002B2CF9AE}" pid="3" name="Creator">
    <vt:lpwstr>Adobe Illustrator 26.4 (Macintosh)</vt:lpwstr>
  </property>
  <property fmtid="{D5CDD505-2E9C-101B-9397-08002B2CF9AE}" pid="4" name="LastSaved">
    <vt:filetime>2023-05-15T00:00:00Z</vt:filetime>
  </property>
  <property fmtid="{D5CDD505-2E9C-101B-9397-08002B2CF9AE}" pid="5" name="Producer">
    <vt:lpwstr>Adobe PDF library 16.07</vt:lpwstr>
  </property>
</Properties>
</file>